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87" r:id="rId3"/>
    <p:sldId id="418" r:id="rId4"/>
    <p:sldId id="415" r:id="rId5"/>
    <p:sldId id="371" r:id="rId6"/>
    <p:sldId id="419" r:id="rId7"/>
    <p:sldId id="412" r:id="rId8"/>
    <p:sldId id="425" r:id="rId9"/>
    <p:sldId id="426" r:id="rId10"/>
    <p:sldId id="420" r:id="rId11"/>
    <p:sldId id="423" r:id="rId12"/>
    <p:sldId id="424" r:id="rId13"/>
    <p:sldId id="428" r:id="rId14"/>
    <p:sldId id="429" r:id="rId15"/>
    <p:sldId id="427" r:id="rId16"/>
    <p:sldId id="394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3CA"/>
    <a:srgbClr val="CBF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redný štýl 1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Stredný štýl 2 - zvýrazneni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2010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oje%20dokumenty\TIMSS\TIMSS%202015\narodna%20sprava\Matematik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oje%20dokumenty\TIMSS\TIMSS%202015\narodna%20sprava\Matematik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oje%20dokumenty\TIMSS\TIMSS%202015\narodna%20sprava\Matematik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oje%20dokumenty\konferencie\Poprad%2022.3.2019\tabulk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tockChart>
        <c:ser>
          <c:idx val="0"/>
          <c:order val="0"/>
          <c:tx>
            <c:strRef>
              <c:f>'trendy kombinovane M, S'!$N$14</c:f>
              <c:strCache>
                <c:ptCount val="1"/>
                <c:pt idx="0">
                  <c:v>najvyššia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elete val="1"/>
          </c:dLbls>
          <c:cat>
            <c:numRef>
              <c:f>'trendy kombinovane M, S'!$M$15:$M$17</c:f>
              <c:numCache>
                <c:formatCode>General</c:formatCode>
                <c:ptCount val="3"/>
                <c:pt idx="0">
                  <c:v>2007</c:v>
                </c:pt>
                <c:pt idx="1">
                  <c:v>2011</c:v>
                </c:pt>
                <c:pt idx="2">
                  <c:v>2015</c:v>
                </c:pt>
              </c:numCache>
            </c:numRef>
          </c:cat>
          <c:val>
            <c:numRef>
              <c:f>'trendy kombinovane M, S'!$N$15:$N$17</c:f>
              <c:numCache>
                <c:formatCode>0.0</c:formatCode>
                <c:ptCount val="3"/>
                <c:pt idx="0">
                  <c:v>504.82</c:v>
                </c:pt>
                <c:pt idx="1">
                  <c:v>514.44799999999998</c:v>
                </c:pt>
                <c:pt idx="2">
                  <c:v>502.9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'trendy kombinovane M, S'!$O$14</c:f>
              <c:strCache>
                <c:ptCount val="1"/>
                <c:pt idx="0">
                  <c:v>najnizsia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elete val="1"/>
          </c:dLbls>
          <c:cat>
            <c:numRef>
              <c:f>'trendy kombinovane M, S'!$M$15:$M$17</c:f>
              <c:numCache>
                <c:formatCode>General</c:formatCode>
                <c:ptCount val="3"/>
                <c:pt idx="0">
                  <c:v>2007</c:v>
                </c:pt>
                <c:pt idx="1">
                  <c:v>2011</c:v>
                </c:pt>
                <c:pt idx="2">
                  <c:v>2015</c:v>
                </c:pt>
              </c:numCache>
            </c:numRef>
          </c:cat>
          <c:val>
            <c:numRef>
              <c:f>'trendy kombinovane M, S'!$O$15:$O$17</c:f>
              <c:numCache>
                <c:formatCode>0.0</c:formatCode>
                <c:ptCount val="3"/>
                <c:pt idx="0">
                  <c:v>487.18</c:v>
                </c:pt>
                <c:pt idx="1">
                  <c:v>499.55200000000002</c:v>
                </c:pt>
                <c:pt idx="2">
                  <c:v>493.1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'trendy kombinovane M, S'!$P$14</c:f>
              <c:strCache>
                <c:ptCount val="1"/>
                <c:pt idx="0">
                  <c:v>stred</c:v>
                </c:pt>
              </c:strCache>
            </c:strRef>
          </c:tx>
          <c:spPr>
            <a:ln w="28575">
              <a:solidFill>
                <a:srgbClr val="008BB0"/>
              </a:solidFill>
            </a:ln>
          </c:spPr>
          <c:marker>
            <c:symbol val="dot"/>
            <c:size val="3"/>
            <c:spPr>
              <a:solidFill>
                <a:srgbClr val="008BB0"/>
              </a:solidFill>
              <a:ln>
                <a:solidFill>
                  <a:srgbClr val="008BB0"/>
                </a:solidFill>
              </a:ln>
            </c:spPr>
          </c:marker>
          <c:dPt>
            <c:idx val="0"/>
            <c:marker>
              <c:symbol val="square"/>
              <c:size val="5"/>
            </c:marker>
            <c:bubble3D val="0"/>
          </c:dPt>
          <c:dPt>
            <c:idx val="1"/>
            <c:marker>
              <c:symbol val="square"/>
              <c:size val="5"/>
            </c:marker>
            <c:bubble3D val="0"/>
          </c:dPt>
          <c:dPt>
            <c:idx val="2"/>
            <c:marker>
              <c:symbol val="square"/>
              <c:size val="5"/>
            </c:marker>
            <c:bubble3D val="0"/>
          </c:dPt>
          <c:dLbls>
            <c:dLbl>
              <c:idx val="0"/>
              <c:layout>
                <c:manualLayout>
                  <c:x val="-2.152658140542427E-2"/>
                  <c:y val="2.00234068215301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2213412331910195E-3"/>
                  <c:y val="-1.8998274822012717E-2"/>
                </c:manualLayout>
              </c:layout>
              <c:tx>
                <c:rich>
                  <a:bodyPr/>
                  <a:lstStyle/>
                  <a:p>
                    <a:r>
                      <a:rPr lang="sk-SK" sz="1000">
                        <a:latin typeface="Myriad Pro Cond" pitchFamily="34" charset="0"/>
                      </a:rPr>
                      <a:t>507</a:t>
                    </a:r>
                    <a:endParaRPr lang="en-US" sz="120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891835642392304E-2"/>
                  <c:y val="1.8709953385124108E-2"/>
                </c:manualLayout>
              </c:layout>
              <c:tx>
                <c:rich>
                  <a:bodyPr/>
                  <a:lstStyle/>
                  <a:p>
                    <a:r>
                      <a:rPr lang="sk-SK" sz="1000">
                        <a:latin typeface="Myriad Pro Cond" pitchFamily="34" charset="0"/>
                      </a:rPr>
                      <a:t>498</a:t>
                    </a:r>
                    <a:endParaRPr lang="en-US" sz="800">
                      <a:latin typeface="ISC Frutiger" pitchFamily="50" charset="0"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000">
                    <a:latin typeface="Myriad Pro Cond" pitchFamily="34" charset="0"/>
                  </a:defRPr>
                </a:pPr>
                <a:endParaRPr lang="sk-SK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'trendy kombinovane M, S'!$M$15:$M$17</c:f>
              <c:numCache>
                <c:formatCode>General</c:formatCode>
                <c:ptCount val="3"/>
                <c:pt idx="0">
                  <c:v>2007</c:v>
                </c:pt>
                <c:pt idx="1">
                  <c:v>2011</c:v>
                </c:pt>
                <c:pt idx="2">
                  <c:v>2015</c:v>
                </c:pt>
              </c:numCache>
            </c:numRef>
          </c:cat>
          <c:val>
            <c:numRef>
              <c:f>'trendy kombinovane M, S'!$P$15:$P$17</c:f>
              <c:numCache>
                <c:formatCode>0.0</c:formatCode>
                <c:ptCount val="3"/>
                <c:pt idx="0">
                  <c:v>496</c:v>
                </c:pt>
                <c:pt idx="1">
                  <c:v>507</c:v>
                </c:pt>
                <c:pt idx="2">
                  <c:v>498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>
              <a:solidFill>
                <a:srgbClr val="008BB0"/>
              </a:solidFill>
              <a:miter lim="800000"/>
            </a:ln>
          </c:spPr>
        </c:hiLowLines>
        <c:axId val="35069952"/>
        <c:axId val="35071488"/>
      </c:stockChart>
      <c:catAx>
        <c:axId val="3506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latin typeface="Myriad Pro Cond" pitchFamily="34" charset="0"/>
              </a:defRPr>
            </a:pPr>
            <a:endParaRPr lang="sk-SK"/>
          </a:p>
        </c:txPr>
        <c:crossAx val="35071488"/>
        <c:crosses val="autoZero"/>
        <c:auto val="1"/>
        <c:lblAlgn val="ctr"/>
        <c:lblOffset val="100"/>
        <c:noMultiLvlLbl val="0"/>
      </c:catAx>
      <c:valAx>
        <c:axId val="35071488"/>
        <c:scaling>
          <c:orientation val="minMax"/>
          <c:max val="540"/>
          <c:min val="48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none"/>
        <c:minorTickMark val="none"/>
        <c:tickLblPos val="nextTo"/>
        <c:spPr>
          <a:noFill/>
        </c:spPr>
        <c:txPr>
          <a:bodyPr/>
          <a:lstStyle/>
          <a:p>
            <a:pPr>
              <a:defRPr>
                <a:latin typeface="Myriad Pro Cond" pitchFamily="34" charset="0"/>
              </a:defRPr>
            </a:pPr>
            <a:endParaRPr lang="sk-SK"/>
          </a:p>
        </c:txPr>
        <c:crossAx val="35069952"/>
        <c:crosses val="autoZero"/>
        <c:crossBetween val="between"/>
        <c:majorUnit val="10"/>
      </c:valAx>
      <c:spPr>
        <a:solidFill>
          <a:srgbClr val="CCE8EF"/>
        </a:solidFill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tockChart>
        <c:ser>
          <c:idx val="0"/>
          <c:order val="0"/>
          <c:tx>
            <c:strRef>
              <c:f>'trendy kombinovane M, S'!$T$14</c:f>
              <c:strCache>
                <c:ptCount val="1"/>
                <c:pt idx="0">
                  <c:v>najvyššia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elete val="1"/>
          </c:dLbls>
          <c:cat>
            <c:numRef>
              <c:f>'trendy kombinovane M, S'!$S$15:$S$17</c:f>
              <c:numCache>
                <c:formatCode>General</c:formatCode>
                <c:ptCount val="3"/>
                <c:pt idx="0">
                  <c:v>2007</c:v>
                </c:pt>
                <c:pt idx="1">
                  <c:v>2011</c:v>
                </c:pt>
                <c:pt idx="2">
                  <c:v>2015</c:v>
                </c:pt>
              </c:numCache>
            </c:numRef>
          </c:cat>
          <c:val>
            <c:numRef>
              <c:f>'trendy kombinovane M, S'!$T$15:$T$17</c:f>
              <c:numCache>
                <c:formatCode>0.0</c:formatCode>
                <c:ptCount val="3"/>
                <c:pt idx="0">
                  <c:v>535.40800000000002</c:v>
                </c:pt>
                <c:pt idx="1">
                  <c:v>539.44799999999998</c:v>
                </c:pt>
                <c:pt idx="2">
                  <c:v>525.096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'trendy kombinovane M, S'!$U$14</c:f>
              <c:strCache>
                <c:ptCount val="1"/>
                <c:pt idx="0">
                  <c:v>najnizsia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elete val="1"/>
          </c:dLbls>
          <c:cat>
            <c:numRef>
              <c:f>'trendy kombinovane M, S'!$S$15:$S$17</c:f>
              <c:numCache>
                <c:formatCode>General</c:formatCode>
                <c:ptCount val="3"/>
                <c:pt idx="0">
                  <c:v>2007</c:v>
                </c:pt>
                <c:pt idx="1">
                  <c:v>2011</c:v>
                </c:pt>
                <c:pt idx="2">
                  <c:v>2015</c:v>
                </c:pt>
              </c:numCache>
            </c:numRef>
          </c:cat>
          <c:val>
            <c:numRef>
              <c:f>'trendy kombinovane M, S'!$U$15:$U$17</c:f>
              <c:numCache>
                <c:formatCode>0.0</c:formatCode>
                <c:ptCount val="3"/>
                <c:pt idx="0">
                  <c:v>516.59199999999998</c:v>
                </c:pt>
                <c:pt idx="1">
                  <c:v>524.55200000000002</c:v>
                </c:pt>
                <c:pt idx="2">
                  <c:v>514.904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'trendy kombinovane M, S'!$V$14</c:f>
              <c:strCache>
                <c:ptCount val="1"/>
                <c:pt idx="0">
                  <c:v>stred</c:v>
                </c:pt>
              </c:strCache>
            </c:strRef>
          </c:tx>
          <c:spPr>
            <a:ln w="28575">
              <a:solidFill>
                <a:srgbClr val="007F7B"/>
              </a:solidFill>
            </a:ln>
          </c:spPr>
          <c:marker>
            <c:symbol val="dot"/>
            <c:size val="3"/>
            <c:spPr>
              <a:solidFill>
                <a:srgbClr val="007F7B"/>
              </a:solidFill>
              <a:ln>
                <a:solidFill>
                  <a:srgbClr val="007F7B"/>
                </a:solidFill>
              </a:ln>
            </c:spPr>
          </c:marker>
          <c:dPt>
            <c:idx val="0"/>
            <c:marker>
              <c:symbol val="square"/>
              <c:size val="5"/>
            </c:marker>
            <c:bubble3D val="0"/>
          </c:dPt>
          <c:dPt>
            <c:idx val="1"/>
            <c:marker>
              <c:symbol val="square"/>
              <c:size val="5"/>
            </c:marker>
            <c:bubble3D val="0"/>
          </c:dPt>
          <c:dPt>
            <c:idx val="2"/>
            <c:marker>
              <c:symbol val="square"/>
              <c:size val="5"/>
            </c:marker>
            <c:bubble3D val="0"/>
          </c:dPt>
          <c:dLbls>
            <c:dLbl>
              <c:idx val="0"/>
              <c:layout>
                <c:manualLayout>
                  <c:x val="-1.4362762671745279E-2"/>
                  <c:y val="1.9722473331409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1370719065975419E-3"/>
                  <c:y val="-1.9055020998032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183090919303516E-2"/>
                  <c:y val="-2.01947441190758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520</a:t>
                    </a:r>
                    <a:r>
                      <a:rPr lang="sk-SK" sz="800">
                        <a:latin typeface="ISC Frutiger" pitchFamily="50" charset="0"/>
                      </a:rPr>
                      <a:t>i</a:t>
                    </a:r>
                    <a:endParaRPr lang="en-US" sz="800">
                      <a:latin typeface="ISC Frutiger" pitchFamily="50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>
                    <a:latin typeface="Myriad Pro Cond" pitchFamily="34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'trendy kombinovane M, S'!$S$15:$S$17</c:f>
              <c:numCache>
                <c:formatCode>General</c:formatCode>
                <c:ptCount val="3"/>
                <c:pt idx="0">
                  <c:v>2007</c:v>
                </c:pt>
                <c:pt idx="1">
                  <c:v>2011</c:v>
                </c:pt>
                <c:pt idx="2">
                  <c:v>2015</c:v>
                </c:pt>
              </c:numCache>
            </c:numRef>
          </c:cat>
          <c:val>
            <c:numRef>
              <c:f>'trendy kombinovane M, S'!$V$15:$V$17</c:f>
              <c:numCache>
                <c:formatCode>0.0</c:formatCode>
                <c:ptCount val="3"/>
                <c:pt idx="0">
                  <c:v>526</c:v>
                </c:pt>
                <c:pt idx="1">
                  <c:v>532</c:v>
                </c:pt>
                <c:pt idx="2">
                  <c:v>520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>
              <a:solidFill>
                <a:srgbClr val="007F7B"/>
              </a:solidFill>
              <a:miter lim="800000"/>
            </a:ln>
          </c:spPr>
        </c:hiLowLines>
        <c:axId val="70414720"/>
        <c:axId val="70416256"/>
      </c:stockChart>
      <c:catAx>
        <c:axId val="70414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latin typeface="Myriad Pro Cond" pitchFamily="34" charset="0"/>
              </a:defRPr>
            </a:pPr>
            <a:endParaRPr lang="sk-SK"/>
          </a:p>
        </c:txPr>
        <c:crossAx val="70416256"/>
        <c:crosses val="autoZero"/>
        <c:auto val="1"/>
        <c:lblAlgn val="ctr"/>
        <c:lblOffset val="100"/>
        <c:noMultiLvlLbl val="0"/>
      </c:catAx>
      <c:valAx>
        <c:axId val="70416256"/>
        <c:scaling>
          <c:orientation val="minMax"/>
          <c:max val="540"/>
          <c:min val="480"/>
        </c:scaling>
        <c:delete val="1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none"/>
        <c:minorTickMark val="none"/>
        <c:tickLblPos val="nextTo"/>
        <c:crossAx val="70414720"/>
        <c:crosses val="autoZero"/>
        <c:crossBetween val="between"/>
        <c:majorUnit val="10"/>
      </c:valAx>
      <c:spPr>
        <a:solidFill>
          <a:srgbClr val="CBE2E1"/>
        </a:solidFill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411777777777777"/>
          <c:y val="4.4609592508225764E-2"/>
          <c:w val="0.64532888888888884"/>
          <c:h val="0.60063022019741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'pokus rád-nerád sa učím M'!$B$3:$B$4</c:f>
              <c:strCache>
                <c:ptCount val="1"/>
                <c:pt idx="0">
                  <c:v>TIMSS 2011 bodové skóre</c:v>
                </c:pt>
              </c:strCache>
            </c:strRef>
          </c:tx>
          <c:spPr>
            <a:solidFill>
              <a:srgbClr val="CCE8EF"/>
            </a:solidFill>
          </c:spPr>
          <c:invertIfNegative val="0"/>
          <c:dLbls>
            <c:txPr>
              <a:bodyPr/>
              <a:lstStyle/>
              <a:p>
                <a:pPr>
                  <a:defRPr sz="1000">
                    <a:solidFill>
                      <a:sysClr val="windowText" lastClr="000000"/>
                    </a:solidFill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'pokus rád-nerád sa učím M'!$D$2:$F$2</c:f>
              <c:strCache>
                <c:ptCount val="3"/>
                <c:pt idx="0">
                  <c:v>veľmi rád sa učím matematiku</c:v>
                </c:pt>
                <c:pt idx="1">
                  <c:v>rád sa učím
matematiku</c:v>
                </c:pt>
                <c:pt idx="2">
                  <c:v>nerád sa učím
matematiku</c:v>
                </c:pt>
              </c:strCache>
            </c:strRef>
          </c:cat>
          <c:val>
            <c:numRef>
              <c:f>'pokus rád-nerád sa učím M'!$D$4:$F$4</c:f>
              <c:numCache>
                <c:formatCode>General</c:formatCode>
                <c:ptCount val="3"/>
                <c:pt idx="0">
                  <c:v>524</c:v>
                </c:pt>
                <c:pt idx="1">
                  <c:v>499</c:v>
                </c:pt>
                <c:pt idx="2">
                  <c:v>482</c:v>
                </c:pt>
              </c:numCache>
            </c:numRef>
          </c:val>
        </c:ser>
        <c:ser>
          <c:idx val="3"/>
          <c:order val="1"/>
          <c:tx>
            <c:strRef>
              <c:f>'pokus rád-nerád sa učím M'!$B$5:$B$6</c:f>
              <c:strCache>
                <c:ptCount val="1"/>
                <c:pt idx="0">
                  <c:v>TIMSS 2015 bodové skóre</c:v>
                </c:pt>
              </c:strCache>
            </c:strRef>
          </c:tx>
          <c:spPr>
            <a:solidFill>
              <a:srgbClr val="0088B0"/>
            </a:solidFill>
          </c:spPr>
          <c:invertIfNegative val="0"/>
          <c:dLbls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'pokus rád-nerád sa učím M'!$D$2:$F$2</c:f>
              <c:strCache>
                <c:ptCount val="3"/>
                <c:pt idx="0">
                  <c:v>veľmi rád sa učím matematiku</c:v>
                </c:pt>
                <c:pt idx="1">
                  <c:v>rád sa učím
matematiku</c:v>
                </c:pt>
                <c:pt idx="2">
                  <c:v>nerád sa učím
matematiku</c:v>
                </c:pt>
              </c:strCache>
            </c:strRef>
          </c:cat>
          <c:val>
            <c:numRef>
              <c:f>'pokus rád-nerád sa učím M'!$D$6:$F$6</c:f>
              <c:numCache>
                <c:formatCode>General</c:formatCode>
                <c:ptCount val="3"/>
                <c:pt idx="0">
                  <c:v>504</c:v>
                </c:pt>
                <c:pt idx="1">
                  <c:v>497</c:v>
                </c:pt>
                <c:pt idx="2">
                  <c:v>490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33216"/>
        <c:axId val="33043200"/>
      </c:barChart>
      <c:lineChart>
        <c:grouping val="standard"/>
        <c:varyColors val="0"/>
        <c:ser>
          <c:idx val="0"/>
          <c:order val="2"/>
          <c:tx>
            <c:strRef>
              <c:f>'pokus rád-nerád sa učím M'!$C$3</c:f>
              <c:strCache>
                <c:ptCount val="1"/>
                <c:pt idx="0">
                  <c:v>TIMSS 2011 % žiakov</c:v>
                </c:pt>
              </c:strCache>
            </c:strRef>
          </c:tx>
          <c:spPr>
            <a:ln>
              <a:solidFill>
                <a:srgbClr val="CCE8EF"/>
              </a:solidFill>
            </a:ln>
          </c:spPr>
          <c:marker>
            <c:spPr>
              <a:solidFill>
                <a:srgbClr val="CCE8EF"/>
              </a:solidFill>
              <a:ln>
                <a:solidFill>
                  <a:srgbClr val="CCE8EF"/>
                </a:solidFill>
              </a:ln>
            </c:spPr>
          </c:marker>
          <c:dLbls>
            <c:dLbl>
              <c:idx val="0"/>
              <c:layout>
                <c:manualLayout>
                  <c:x val="-8.1067777777777739E-2"/>
                  <c:y val="-1.7205770690964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6704761904761906E-2"/>
                  <c:y val="3.6970679012345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5854444444444442E-2"/>
                  <c:y val="1.42960642875221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solidFill>
                      <a:srgbClr val="84C8D8"/>
                    </a:solidFill>
                  </a:defRPr>
                </a:pPr>
                <a:endParaRPr lang="sk-SK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'pokus rád-nerád sa učím M'!$D$3:$F$3</c:f>
              <c:numCache>
                <c:formatCode>General</c:formatCode>
                <c:ptCount val="3"/>
                <c:pt idx="0">
                  <c:v>45</c:v>
                </c:pt>
                <c:pt idx="1">
                  <c:v>37</c:v>
                </c:pt>
                <c:pt idx="2">
                  <c:v>17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'pokus rád-nerád sa učím M'!$C$5</c:f>
              <c:strCache>
                <c:ptCount val="1"/>
                <c:pt idx="0">
                  <c:v>TIMSS 2015 % žiakov</c:v>
                </c:pt>
              </c:strCache>
            </c:strRef>
          </c:tx>
          <c:spPr>
            <a:ln>
              <a:solidFill>
                <a:srgbClr val="008BB0"/>
              </a:solidFill>
            </a:ln>
          </c:spPr>
          <c:marker>
            <c:spPr>
              <a:solidFill>
                <a:srgbClr val="0088B0"/>
              </a:solidFill>
              <a:ln>
                <a:solidFill>
                  <a:srgbClr val="008BB0"/>
                </a:solidFill>
              </a:ln>
            </c:spPr>
          </c:marker>
          <c:dLbls>
            <c:dLbl>
              <c:idx val="0"/>
              <c:layout>
                <c:manualLayout>
                  <c:x val="-1.1200980392156864E-2"/>
                  <c:y val="2.9720379697187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476587301587301E-2"/>
                  <c:y val="-2.93827160493827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689880952380952E-2"/>
                  <c:y val="-2.3790123456790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solidFill>
                      <a:srgbClr val="008BB0"/>
                    </a:solidFill>
                  </a:defRPr>
                </a:pPr>
                <a:endParaRPr lang="sk-SK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'pokus rád-nerád sa učím M'!$D$5:$F$5</c:f>
              <c:numCache>
                <c:formatCode>General</c:formatCode>
                <c:ptCount val="3"/>
                <c:pt idx="0">
                  <c:v>42</c:v>
                </c:pt>
                <c:pt idx="1">
                  <c:v>38</c:v>
                </c:pt>
                <c:pt idx="2">
                  <c:v>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088256"/>
        <c:axId val="33048448"/>
      </c:lineChart>
      <c:catAx>
        <c:axId val="33033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sk-SK"/>
          </a:p>
        </c:txPr>
        <c:crossAx val="33043200"/>
        <c:crosses val="autoZero"/>
        <c:auto val="1"/>
        <c:lblAlgn val="ctr"/>
        <c:lblOffset val="100"/>
        <c:noMultiLvlLbl val="0"/>
      </c:catAx>
      <c:valAx>
        <c:axId val="3304320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00"/>
                </a:pPr>
                <a:r>
                  <a:rPr lang="sk-SK" sz="1000"/>
                  <a:t>Bodové skóre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sk-SK"/>
          </a:p>
        </c:txPr>
        <c:crossAx val="33033216"/>
        <c:crosses val="autoZero"/>
        <c:crossBetween val="between"/>
        <c:minorUnit val="20"/>
      </c:valAx>
      <c:valAx>
        <c:axId val="3304844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k-SK"/>
                  <a:t>% žiakov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sk-SK"/>
          </a:p>
        </c:txPr>
        <c:crossAx val="33088256"/>
        <c:crosses val="max"/>
        <c:crossBetween val="between"/>
      </c:valAx>
      <c:catAx>
        <c:axId val="33088256"/>
        <c:scaling>
          <c:orientation val="minMax"/>
        </c:scaling>
        <c:delete val="1"/>
        <c:axPos val="b"/>
        <c:majorTickMark val="out"/>
        <c:minorTickMark val="none"/>
        <c:tickLblPos val="nextTo"/>
        <c:crossAx val="3304844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4.7024166666666666E-2"/>
          <c:y val="0.84260307273434465"/>
          <c:w val="0.916350548093253"/>
          <c:h val="0.1271556965264512"/>
        </c:manualLayout>
      </c:layout>
      <c:overlay val="0"/>
      <c:txPr>
        <a:bodyPr/>
        <a:lstStyle/>
        <a:p>
          <a:pPr>
            <a:defRPr sz="1000"/>
          </a:pPr>
          <a:endParaRPr lang="sk-SK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/>
      </a:pPr>
      <a:endParaRPr lang="sk-S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87589715002439"/>
          <c:y val="2.5044684689724619E-2"/>
          <c:w val="0.85864745011086518"/>
          <c:h val="0.89570661896243309"/>
        </c:manualLayout>
      </c:layout>
      <c:scatterChart>
        <c:scatterStyle val="lineMarker"/>
        <c:varyColors val="0"/>
        <c:ser>
          <c:idx val="0"/>
          <c:order val="0"/>
          <c:tx>
            <c:v>'Exhibit 4.1 (4)'!#REF!</c:v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strRef>
              <c:f>'[1]home resources graf'!$K$8:$K$41</c:f>
              <c:strCache>
                <c:ptCount val="32"/>
                <c:pt idx="0">
                  <c:v>Kórejská republika</c:v>
                </c:pt>
                <c:pt idx="1">
                  <c:v>Nový Zéland</c:v>
                </c:pt>
                <c:pt idx="2">
                  <c:v>Švédsko</c:v>
                </c:pt>
                <c:pt idx="3">
                  <c:v>Dánsko</c:v>
                </c:pt>
                <c:pt idx="4">
                  <c:v>Severné Írsko</c:v>
                </c:pt>
                <c:pt idx="5">
                  <c:v>Fínsko</c:v>
                </c:pt>
                <c:pt idx="6">
                  <c:v>Írsko</c:v>
                </c:pt>
                <c:pt idx="7">
                  <c:v>Kanada</c:v>
                </c:pt>
                <c:pt idx="9">
                  <c:v>Belgicko (Flámsko)</c:v>
                </c:pt>
                <c:pt idx="10">
                  <c:v>Maďarsko</c:v>
                </c:pt>
                <c:pt idx="12">
                  <c:v>Francúzsko</c:v>
                </c:pt>
                <c:pt idx="13">
                  <c:v>Poľsko</c:v>
                </c:pt>
                <c:pt idx="14">
                  <c:v>Slovinsko</c:v>
                </c:pt>
                <c:pt idx="15">
                  <c:v>Cyprus</c:v>
                </c:pt>
                <c:pt idx="16">
                  <c:v>Španielsko</c:v>
                </c:pt>
                <c:pt idx="17">
                  <c:v>Česká republika</c:v>
                </c:pt>
                <c:pt idx="18">
                  <c:v>Nemecko</c:v>
                </c:pt>
                <c:pt idx="20">
                  <c:v>Portugalsko</c:v>
                </c:pt>
                <c:pt idx="22">
                  <c:v>Slovenská republika</c:v>
                </c:pt>
                <c:pt idx="24">
                  <c:v>Litva</c:v>
                </c:pt>
                <c:pt idx="25">
                  <c:v>Bulharsko</c:v>
                </c:pt>
                <c:pt idx="26">
                  <c:v>Japonsko</c:v>
                </c:pt>
                <c:pt idx="29">
                  <c:v>Chorvátsko</c:v>
                </c:pt>
                <c:pt idx="31">
                  <c:v>Taliansko</c:v>
                </c:pt>
              </c:strCache>
            </c:strRef>
          </c:xVal>
          <c:yVal>
            <c:numLit>
              <c:formatCode>General</c:formatCode>
              <c:ptCount val="1"/>
              <c:pt idx="0">
                <c:v>0</c:v>
              </c:pt>
            </c:numLit>
          </c:yVal>
          <c:smooth val="0"/>
        </c:ser>
        <c:ser>
          <c:idx val="1"/>
          <c:order val="1"/>
          <c:tx>
            <c:strRef>
              <c:f>'[1]home resources graf'!$K$8</c:f>
              <c:strCache>
                <c:ptCount val="1"/>
                <c:pt idx="0">
                  <c:v>Kórejská republika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6.8613738148150652E-2"/>
                  <c:y val="-1.8397564104595261E-2"/>
                </c:manualLayout>
              </c:layout>
              <c:tx>
                <c:rich>
                  <a:bodyPr/>
                  <a:lstStyle/>
                  <a:p>
                    <a:r>
                      <a:rPr lang="sk-SK"/>
                      <a:t>Kórejská republika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graf'!$M$8</c:f>
              <c:numCache>
                <c:formatCode>General</c:formatCode>
                <c:ptCount val="1"/>
                <c:pt idx="0">
                  <c:v>11.8</c:v>
                </c:pt>
              </c:numCache>
            </c:numRef>
          </c:xVal>
          <c:yVal>
            <c:numRef>
              <c:f>'[1]home resources graf'!$L$8</c:f>
              <c:numCache>
                <c:formatCode>General</c:formatCode>
                <c:ptCount val="1"/>
                <c:pt idx="0">
                  <c:v>608.04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'[1]home resources graf'!$K$9</c:f>
              <c:strCache>
                <c:ptCount val="1"/>
                <c:pt idx="0">
                  <c:v>Nový Zéland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0.10148015791570585"/>
                  <c:y val="-1.4060184649471034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graf'!$M$9</c:f>
              <c:numCache>
                <c:formatCode>General</c:formatCode>
                <c:ptCount val="1"/>
                <c:pt idx="0">
                  <c:v>11.4</c:v>
                </c:pt>
              </c:numCache>
            </c:numRef>
          </c:xVal>
          <c:yVal>
            <c:numRef>
              <c:f>'[1]home resources graf'!$L$9</c:f>
              <c:numCache>
                <c:formatCode>General</c:formatCode>
                <c:ptCount val="1"/>
                <c:pt idx="0">
                  <c:v>490.56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'[1]home resources graf'!$K$10</c:f>
              <c:strCache>
                <c:ptCount val="1"/>
                <c:pt idx="0">
                  <c:v>Švédsko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76754233154485E-2"/>
                  <c:y val="-1.7478077229689094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graf'!$M$10</c:f>
              <c:numCache>
                <c:formatCode>General</c:formatCode>
                <c:ptCount val="1"/>
                <c:pt idx="0">
                  <c:v>11.3</c:v>
                </c:pt>
              </c:numCache>
            </c:numRef>
          </c:xVal>
          <c:yVal>
            <c:numRef>
              <c:f>'[1]home resources graf'!$L$10</c:f>
              <c:numCache>
                <c:formatCode>General</c:formatCode>
                <c:ptCount val="1"/>
                <c:pt idx="0">
                  <c:v>518.65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'[1]home resources graf'!$K$11</c:f>
              <c:strCache>
                <c:ptCount val="1"/>
                <c:pt idx="0">
                  <c:v>Dánsko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8594871437530486E-3"/>
                  <c:y val="-1.7921427672340899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graf'!$M$11</c:f>
              <c:numCache>
                <c:formatCode>General</c:formatCode>
                <c:ptCount val="1"/>
                <c:pt idx="0">
                  <c:v>11.3</c:v>
                </c:pt>
              </c:numCache>
            </c:numRef>
          </c:xVal>
          <c:yVal>
            <c:numRef>
              <c:f>'[1]home resources graf'!$L$11</c:f>
              <c:numCache>
                <c:formatCode>General</c:formatCode>
                <c:ptCount val="1"/>
                <c:pt idx="0">
                  <c:v>538.65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'[1]home resources graf'!$K$12</c:f>
              <c:strCache>
                <c:ptCount val="1"/>
                <c:pt idx="0">
                  <c:v>Severné Írsko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5.4621790588838771E-3"/>
                  <c:y val="-1.8143273502177213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graf'!$M$12</c:f>
              <c:numCache>
                <c:formatCode>General</c:formatCode>
                <c:ptCount val="1"/>
                <c:pt idx="0">
                  <c:v>11.1</c:v>
                </c:pt>
              </c:numCache>
            </c:numRef>
          </c:xVal>
          <c:yVal>
            <c:numRef>
              <c:f>'[1]home resources graf'!$L$12</c:f>
              <c:numCache>
                <c:formatCode>General</c:formatCode>
                <c:ptCount val="1"/>
                <c:pt idx="0">
                  <c:v>570.26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'[1]home resources graf'!$K$13</c:f>
              <c:strCache>
                <c:ptCount val="1"/>
                <c:pt idx="0">
                  <c:v>Fínsko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187757086374544E-2"/>
                  <c:y val="7.6447616436718839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graf'!$M$13</c:f>
              <c:numCache>
                <c:formatCode>General</c:formatCode>
                <c:ptCount val="1"/>
                <c:pt idx="0">
                  <c:v>11.2</c:v>
                </c:pt>
              </c:numCache>
            </c:numRef>
          </c:xVal>
          <c:yVal>
            <c:numRef>
              <c:f>'[1]home resources graf'!$L$13</c:f>
              <c:numCache>
                <c:formatCode>General</c:formatCode>
                <c:ptCount val="1"/>
                <c:pt idx="0">
                  <c:v>535.29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'[1]home resources graf'!$K$14</c:f>
              <c:strCache>
                <c:ptCount val="1"/>
                <c:pt idx="0">
                  <c:v>Írsko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5.4820554483539256E-3"/>
                  <c:y val="-3.5723016568396451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graf'!$M$14</c:f>
              <c:numCache>
                <c:formatCode>General</c:formatCode>
                <c:ptCount val="1"/>
                <c:pt idx="0">
                  <c:v>11</c:v>
                </c:pt>
              </c:numCache>
            </c:numRef>
          </c:xVal>
          <c:yVal>
            <c:numRef>
              <c:f>'[1]home resources graf'!$L$14</c:f>
              <c:numCache>
                <c:formatCode>General</c:formatCode>
                <c:ptCount val="1"/>
                <c:pt idx="0">
                  <c:v>547.34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'[1]home resources graf'!$K$15</c:f>
              <c:strCache>
                <c:ptCount val="1"/>
                <c:pt idx="0">
                  <c:v>Kanada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4.002353953443312E-2"/>
                  <c:y val="2.2598974294388795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graf'!$M$15</c:f>
              <c:numCache>
                <c:formatCode>General</c:formatCode>
                <c:ptCount val="1"/>
                <c:pt idx="0">
                  <c:v>11.2</c:v>
                </c:pt>
              </c:numCache>
            </c:numRef>
          </c:xVal>
          <c:yVal>
            <c:numRef>
              <c:f>'[1]home resources graf'!$L$15</c:f>
              <c:numCache>
                <c:formatCode>General</c:formatCode>
                <c:ptCount val="1"/>
                <c:pt idx="0">
                  <c:v>510.56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'[1]home resources graf'!$K$16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62121106543098E-2"/>
                  <c:y val="-5.6642564439658184E-5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graf'!$M$16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graf'!$L$16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10"/>
          <c:order val="10"/>
          <c:tx>
            <c:strRef>
              <c:f>'[1]home resources graf'!$K$17</c:f>
              <c:strCache>
                <c:ptCount val="1"/>
                <c:pt idx="0">
                  <c:v>Belgicko (Flámsko)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0.19582277798897463"/>
                  <c:y val="1.288820177838975E-2"/>
                </c:manualLayout>
              </c:layout>
              <c:tx>
                <c:rich>
                  <a:bodyPr/>
                  <a:lstStyle/>
                  <a:p>
                    <a:r>
                      <a:rPr lang="sk-SK"/>
                      <a:t>Belgicko (Flámsko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graf'!$M$17</c:f>
              <c:numCache>
                <c:formatCode>General</c:formatCode>
                <c:ptCount val="1"/>
                <c:pt idx="0">
                  <c:v>10.8</c:v>
                </c:pt>
              </c:numCache>
            </c:numRef>
          </c:xVal>
          <c:yVal>
            <c:numRef>
              <c:f>'[1]home resources graf'!$L$17</c:f>
              <c:numCache>
                <c:formatCode>General</c:formatCode>
                <c:ptCount val="1"/>
                <c:pt idx="0">
                  <c:v>545.66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'[1]home resources graf'!$K$18</c:f>
              <c:strCache>
                <c:ptCount val="1"/>
                <c:pt idx="0">
                  <c:v>Maďarsko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6341710765258664E-2"/>
                  <c:y val="4.6773026184511899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graf'!$M$18</c:f>
              <c:numCache>
                <c:formatCode>General</c:formatCode>
                <c:ptCount val="1"/>
                <c:pt idx="0">
                  <c:v>10.4</c:v>
                </c:pt>
              </c:numCache>
            </c:numRef>
          </c:xVal>
          <c:yVal>
            <c:numRef>
              <c:f>'[1]home resources graf'!$L$18</c:f>
              <c:numCache>
                <c:formatCode>General</c:formatCode>
                <c:ptCount val="1"/>
                <c:pt idx="0">
                  <c:v>529.19000000000005</c:v>
                </c:pt>
              </c:numCache>
            </c:numRef>
          </c:yVal>
          <c:smooth val="0"/>
        </c:ser>
        <c:ser>
          <c:idx val="12"/>
          <c:order val="12"/>
          <c:tx>
            <c:strRef>
              <c:f>'[1]home resources graf'!$K$19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0.12169604905581492"/>
                  <c:y val="-3.552537726745097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graf'!$M$19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graf'!$L$19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13"/>
          <c:order val="13"/>
          <c:tx>
            <c:strRef>
              <c:f>'[1]home resources graf'!$K$20</c:f>
              <c:strCache>
                <c:ptCount val="1"/>
                <c:pt idx="0">
                  <c:v>Francúzsko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5.5131951251903351E-2"/>
                  <c:y val="-1.940289438055872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graf'!$M$20</c:f>
              <c:numCache>
                <c:formatCode>General</c:formatCode>
                <c:ptCount val="1"/>
                <c:pt idx="0">
                  <c:v>10.6</c:v>
                </c:pt>
              </c:numCache>
            </c:numRef>
          </c:xVal>
          <c:yVal>
            <c:numRef>
              <c:f>'[1]home resources graf'!$L$20</c:f>
              <c:numCache>
                <c:formatCode>General</c:formatCode>
                <c:ptCount val="1"/>
                <c:pt idx="0">
                  <c:v>488.17</c:v>
                </c:pt>
              </c:numCache>
            </c:numRef>
          </c:yVal>
          <c:smooth val="0"/>
        </c:ser>
        <c:ser>
          <c:idx val="14"/>
          <c:order val="14"/>
          <c:tx>
            <c:strRef>
              <c:f>'[1]home resources graf'!$K$21</c:f>
              <c:strCache>
                <c:ptCount val="1"/>
                <c:pt idx="0">
                  <c:v>Poľsko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5.8635348936642608E-3"/>
                  <c:y val="-1.4644371183259496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graf'!$M$21</c:f>
              <c:numCache>
                <c:formatCode>General</c:formatCode>
                <c:ptCount val="1"/>
                <c:pt idx="0">
                  <c:v>10.4</c:v>
                </c:pt>
              </c:numCache>
            </c:numRef>
          </c:xVal>
          <c:yVal>
            <c:numRef>
              <c:f>'[1]home resources graf'!$L$21</c:f>
              <c:numCache>
                <c:formatCode>General</c:formatCode>
                <c:ptCount val="1"/>
                <c:pt idx="0">
                  <c:v>534.77</c:v>
                </c:pt>
              </c:numCache>
            </c:numRef>
          </c:yVal>
          <c:smooth val="0"/>
        </c:ser>
        <c:ser>
          <c:idx val="15"/>
          <c:order val="15"/>
          <c:tx>
            <c:strRef>
              <c:f>'[1]home resources graf'!$K$22</c:f>
              <c:strCache>
                <c:ptCount val="1"/>
                <c:pt idx="0">
                  <c:v>Slovinsko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017399349644537E-3"/>
                  <c:y val="3.6483080750702758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graf'!$M$22</c:f>
              <c:numCache>
                <c:formatCode>General</c:formatCode>
                <c:ptCount val="1"/>
                <c:pt idx="0">
                  <c:v>10.7</c:v>
                </c:pt>
              </c:numCache>
            </c:numRef>
          </c:xVal>
          <c:yVal>
            <c:numRef>
              <c:f>'[1]home resources graf'!$L$22</c:f>
              <c:numCache>
                <c:formatCode>General</c:formatCode>
                <c:ptCount val="1"/>
                <c:pt idx="0">
                  <c:v>519.87</c:v>
                </c:pt>
              </c:numCache>
            </c:numRef>
          </c:yVal>
          <c:smooth val="0"/>
        </c:ser>
        <c:ser>
          <c:idx val="16"/>
          <c:order val="16"/>
          <c:tx>
            <c:strRef>
              <c:f>'[1]home resources graf'!$K$23</c:f>
              <c:strCache>
                <c:ptCount val="1"/>
                <c:pt idx="0">
                  <c:v>Cyprus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3299218578152049E-2"/>
                  <c:y val="-1.0634280579196983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graf'!$M$23</c:f>
              <c:numCache>
                <c:formatCode>General</c:formatCode>
                <c:ptCount val="1"/>
                <c:pt idx="0">
                  <c:v>10.6</c:v>
                </c:pt>
              </c:numCache>
            </c:numRef>
          </c:xVal>
          <c:yVal>
            <c:numRef>
              <c:f>'[1]home resources graf'!$L$23</c:f>
              <c:numCache>
                <c:formatCode>General</c:formatCode>
                <c:ptCount val="1"/>
                <c:pt idx="0">
                  <c:v>523.03</c:v>
                </c:pt>
              </c:numCache>
            </c:numRef>
          </c:yVal>
          <c:smooth val="0"/>
        </c:ser>
        <c:ser>
          <c:idx val="17"/>
          <c:order val="17"/>
          <c:tx>
            <c:strRef>
              <c:f>'[1]home resources graf'!$K$24</c:f>
              <c:strCache>
                <c:ptCount val="1"/>
                <c:pt idx="0">
                  <c:v>Španielsko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6.2697346781747529E-2"/>
                  <c:y val="-2.0479418003413671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graf'!$M$24</c:f>
              <c:numCache>
                <c:formatCode>General</c:formatCode>
                <c:ptCount val="1"/>
                <c:pt idx="0">
                  <c:v>10.4</c:v>
                </c:pt>
              </c:numCache>
            </c:numRef>
          </c:xVal>
          <c:yVal>
            <c:numRef>
              <c:f>'[1]home resources graf'!$L$24</c:f>
              <c:numCache>
                <c:formatCode>General</c:formatCode>
                <c:ptCount val="1"/>
                <c:pt idx="0">
                  <c:v>505.09</c:v>
                </c:pt>
              </c:numCache>
            </c:numRef>
          </c:yVal>
          <c:smooth val="0"/>
        </c:ser>
        <c:ser>
          <c:idx val="18"/>
          <c:order val="18"/>
          <c:tx>
            <c:strRef>
              <c:f>'[1]home resources graf'!$K$25</c:f>
              <c:strCache>
                <c:ptCount val="1"/>
                <c:pt idx="0">
                  <c:v>Česká republika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3338382427033774E-2"/>
                  <c:y val="-1.1367471779859743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graf'!$M$25</c:f>
              <c:numCache>
                <c:formatCode>General</c:formatCode>
                <c:ptCount val="1"/>
                <c:pt idx="0">
                  <c:v>10.5</c:v>
                </c:pt>
              </c:numCache>
            </c:numRef>
          </c:xVal>
          <c:yVal>
            <c:numRef>
              <c:f>'[1]home resources graf'!$L$25</c:f>
              <c:numCache>
                <c:formatCode>General</c:formatCode>
                <c:ptCount val="1"/>
                <c:pt idx="0">
                  <c:v>528.14</c:v>
                </c:pt>
              </c:numCache>
            </c:numRef>
          </c:yVal>
          <c:smooth val="0"/>
        </c:ser>
        <c:ser>
          <c:idx val="19"/>
          <c:order val="19"/>
          <c:tx>
            <c:strRef>
              <c:f>'[1]home resources graf'!$K$26</c:f>
              <c:strCache>
                <c:ptCount val="1"/>
                <c:pt idx="0">
                  <c:v>Nemecko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2428417759892625E-2"/>
                  <c:y val="8.9300522358621553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graf'!$M$26</c:f>
              <c:numCache>
                <c:formatCode>General</c:formatCode>
                <c:ptCount val="1"/>
                <c:pt idx="0">
                  <c:v>10.5</c:v>
                </c:pt>
              </c:numCache>
            </c:numRef>
          </c:xVal>
          <c:yVal>
            <c:numRef>
              <c:f>'[1]home resources graf'!$L$26</c:f>
              <c:numCache>
                <c:formatCode>General</c:formatCode>
                <c:ptCount val="1"/>
                <c:pt idx="0">
                  <c:v>521.63</c:v>
                </c:pt>
              </c:numCache>
            </c:numRef>
          </c:yVal>
          <c:smooth val="0"/>
        </c:ser>
        <c:ser>
          <c:idx val="20"/>
          <c:order val="20"/>
          <c:tx>
            <c:strRef>
              <c:f>'[1]home resources graf'!$K$27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3294021322556001E-2"/>
                  <c:y val="-8.8937217661291621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graf'!$M$27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graf'!$L$27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21"/>
          <c:order val="21"/>
          <c:tx>
            <c:strRef>
              <c:f>'[1]home resources graf'!$K$28</c:f>
              <c:strCache>
                <c:ptCount val="1"/>
                <c:pt idx="0">
                  <c:v>Portugalsko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/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graf'!$M$28</c:f>
              <c:numCache>
                <c:formatCode>General</c:formatCode>
                <c:ptCount val="1"/>
                <c:pt idx="0">
                  <c:v>9.9</c:v>
                </c:pt>
              </c:numCache>
            </c:numRef>
          </c:xVal>
          <c:yVal>
            <c:numRef>
              <c:f>'[1]home resources graf'!$L$28</c:f>
              <c:numCache>
                <c:formatCode>General</c:formatCode>
                <c:ptCount val="1"/>
                <c:pt idx="0">
                  <c:v>541.20000000000005</c:v>
                </c:pt>
              </c:numCache>
            </c:numRef>
          </c:yVal>
          <c:smooth val="0"/>
        </c:ser>
        <c:ser>
          <c:idx val="22"/>
          <c:order val="22"/>
          <c:tx>
            <c:strRef>
              <c:f>'[1]home resources graf'!$K$29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0.1349756114556476"/>
                  <c:y val="-3.533656871931861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graf'!$M$29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graf'!$L$29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23"/>
          <c:order val="23"/>
          <c:tx>
            <c:v>'Exhibit 4.1 (4)'!#REF!</c:v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81631942024902E-2"/>
                  <c:y val="-1.7730496453900707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yVal>
            <c:numLit>
              <c:formatCode>General</c:formatCode>
              <c:ptCount val="1"/>
              <c:pt idx="0">
                <c:v>0</c:v>
              </c:pt>
            </c:numLit>
          </c:yVal>
          <c:smooth val="0"/>
        </c:ser>
        <c:ser>
          <c:idx val="24"/>
          <c:order val="24"/>
          <c:tx>
            <c:strRef>
              <c:f>'[1]home resources graf'!$K$30</c:f>
              <c:strCache>
                <c:ptCount val="1"/>
                <c:pt idx="0">
                  <c:v>Slovenská republika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0.11762641162854179"/>
                  <c:y val="2.296296281441137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ctr" rtl="1">
                    <a:defRPr>
                      <a:solidFill>
                        <a:srgbClr val="FF0000"/>
                      </a:solidFill>
                    </a:defRPr>
                  </a:pPr>
                  <a:endParaRPr lang="sk-SK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graf'!$M$30</c:f>
              <c:numCache>
                <c:formatCode>General</c:formatCode>
                <c:ptCount val="1"/>
                <c:pt idx="0">
                  <c:v>10</c:v>
                </c:pt>
              </c:numCache>
            </c:numRef>
          </c:xVal>
          <c:yVal>
            <c:numRef>
              <c:f>'[1]home resources graf'!$L$30</c:f>
              <c:numCache>
                <c:formatCode>General</c:formatCode>
                <c:ptCount val="1"/>
                <c:pt idx="0">
                  <c:v>498.25</c:v>
                </c:pt>
              </c:numCache>
            </c:numRef>
          </c:yVal>
          <c:smooth val="0"/>
        </c:ser>
        <c:ser>
          <c:idx val="25"/>
          <c:order val="25"/>
          <c:tx>
            <c:strRef>
              <c:f>'[1]home resources graf'!$K$31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71702320395801E-2"/>
                  <c:y val="-1.7733288658067304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graf'!$M$31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graf'!$L$31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26"/>
          <c:order val="26"/>
          <c:tx>
            <c:strRef>
              <c:f>'[1]home resources graf'!$K$32</c:f>
              <c:strCache>
                <c:ptCount val="1"/>
                <c:pt idx="0">
                  <c:v>Litva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4095881820082138E-2"/>
                  <c:y val="3.0768800436357536E-6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graf'!$M$32</c:f>
              <c:numCache>
                <c:formatCode>General</c:formatCode>
                <c:ptCount val="1"/>
                <c:pt idx="0">
                  <c:v>10.199999999999999</c:v>
                </c:pt>
              </c:numCache>
            </c:numRef>
          </c:xVal>
          <c:yVal>
            <c:numRef>
              <c:f>'[1]home resources graf'!$L$32</c:f>
              <c:numCache>
                <c:formatCode>General</c:formatCode>
                <c:ptCount val="1"/>
                <c:pt idx="0">
                  <c:v>535.34</c:v>
                </c:pt>
              </c:numCache>
            </c:numRef>
          </c:yVal>
          <c:smooth val="0"/>
        </c:ser>
        <c:ser>
          <c:idx val="27"/>
          <c:order val="27"/>
          <c:tx>
            <c:strRef>
              <c:f>'[1]home resources graf'!$K$33</c:f>
              <c:strCache>
                <c:ptCount val="1"/>
                <c:pt idx="0">
                  <c:v>Bulharsko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7.7139236905655467E-2"/>
                  <c:y val="-1.9408309085815256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graf'!$M$33</c:f>
              <c:numCache>
                <c:formatCode>General</c:formatCode>
                <c:ptCount val="1"/>
                <c:pt idx="0">
                  <c:v>9.4</c:v>
                </c:pt>
              </c:numCache>
            </c:numRef>
          </c:xVal>
          <c:yVal>
            <c:numRef>
              <c:f>'[1]home resources graf'!$L$33</c:f>
              <c:numCache>
                <c:formatCode>General</c:formatCode>
                <c:ptCount val="1"/>
                <c:pt idx="0">
                  <c:v>524.28</c:v>
                </c:pt>
              </c:numCache>
            </c:numRef>
          </c:yVal>
          <c:smooth val="0"/>
        </c:ser>
        <c:ser>
          <c:idx val="28"/>
          <c:order val="28"/>
          <c:tx>
            <c:strRef>
              <c:f>'[1]home resources graf'!$K$34</c:f>
              <c:strCache>
                <c:ptCount val="1"/>
                <c:pt idx="0">
                  <c:v>Japonsko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8691796008869232E-3"/>
                  <c:y val="0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graf'!$M$34</c:f>
              <c:numCache>
                <c:formatCode>General</c:formatCode>
                <c:ptCount val="1"/>
                <c:pt idx="0">
                  <c:v>10.199999999999999</c:v>
                </c:pt>
              </c:numCache>
            </c:numRef>
          </c:xVal>
          <c:yVal>
            <c:numRef>
              <c:f>'[1]home resources graf'!$L$34</c:f>
              <c:numCache>
                <c:formatCode>General</c:formatCode>
                <c:ptCount val="1"/>
                <c:pt idx="0">
                  <c:v>592.83000000000004</c:v>
                </c:pt>
              </c:numCache>
            </c:numRef>
          </c:yVal>
          <c:smooth val="0"/>
        </c:ser>
        <c:ser>
          <c:idx val="29"/>
          <c:order val="29"/>
          <c:tx>
            <c:strRef>
              <c:f>'[1]home resources graf'!$K$35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9084384363458183E-3"/>
                  <c:y val="-1.9001132851289445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graf'!$M$35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graf'!$L$35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30"/>
          <c:order val="30"/>
          <c:tx>
            <c:strRef>
              <c:f>'[1]home resources graf'!$K$36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3279213992056307E-2"/>
                  <c:y val="-1.7730496453900405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graf'!$M$36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graf'!$L$36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31"/>
          <c:order val="31"/>
          <c:tx>
            <c:strRef>
              <c:f>'[1]home resources graf'!$K$37</c:f>
              <c:strCache>
                <c:ptCount val="1"/>
                <c:pt idx="0">
                  <c:v>Chorvátsko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7.0816042101432011E-2"/>
                  <c:y val="-1.7773870276897998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graf'!$M$37</c:f>
              <c:numCache>
                <c:formatCode>General</c:formatCode>
                <c:ptCount val="1"/>
                <c:pt idx="0">
                  <c:v>10</c:v>
                </c:pt>
              </c:numCache>
            </c:numRef>
          </c:xVal>
          <c:yVal>
            <c:numRef>
              <c:f>'[1]home resources graf'!$L$37</c:f>
              <c:numCache>
                <c:formatCode>General</c:formatCode>
                <c:ptCount val="1"/>
                <c:pt idx="0">
                  <c:v>502.34</c:v>
                </c:pt>
              </c:numCache>
            </c:numRef>
          </c:yVal>
          <c:smooth val="0"/>
        </c:ser>
        <c:ser>
          <c:idx val="32"/>
          <c:order val="32"/>
          <c:tx>
            <c:strRef>
              <c:f>'[1]home resources graf'!$K$38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6.4414500731656416E-2"/>
                  <c:y val="-1.7129830352023048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graf'!$M$38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graf'!$L$38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33"/>
          <c:order val="33"/>
          <c:tx>
            <c:strRef>
              <c:f>'[1]home resources graf'!$K$39</c:f>
              <c:strCache>
                <c:ptCount val="1"/>
                <c:pt idx="0">
                  <c:v>Taliansko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6.8022157904516184E-2"/>
                  <c:y val="-1.7904023747693988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graf'!$M$39</c:f>
              <c:numCache>
                <c:formatCode>General</c:formatCode>
                <c:ptCount val="1"/>
                <c:pt idx="0">
                  <c:v>9.6</c:v>
                </c:pt>
              </c:numCache>
            </c:numRef>
          </c:xVal>
          <c:yVal>
            <c:numRef>
              <c:f>'[1]home resources graf'!$L$39</c:f>
              <c:numCache>
                <c:formatCode>General</c:formatCode>
                <c:ptCount val="1"/>
                <c:pt idx="0">
                  <c:v>506.85</c:v>
                </c:pt>
              </c:numCache>
            </c:numRef>
          </c:yVal>
          <c:smooth val="0"/>
        </c:ser>
        <c:ser>
          <c:idx val="34"/>
          <c:order val="34"/>
          <c:tx>
            <c:strRef>
              <c:f>'[1]home resources graf'!$K$40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7.5236394676329171E-2"/>
                  <c:y val="-1.7478077229689094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graf'!$M$40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graf'!$L$40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35"/>
          <c:order val="35"/>
          <c:tx>
            <c:strRef>
              <c:f>'[1]home resources graf'!$K$41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9.5152428402201936E-2"/>
                  <c:y val="-1.9555933886642547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graf'!$M$41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graf'!$L$41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36"/>
          <c:order val="36"/>
          <c:tx>
            <c:strRef>
              <c:f>'[1]home resources graf'!$K$42</c:f>
              <c:strCache>
                <c:ptCount val="1"/>
                <c:pt idx="0">
                  <c:v>Čile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621211065431E-2"/>
                  <c:y val="-1.7731892555983707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graf'!$M$42</c:f>
              <c:numCache>
                <c:formatCode>General</c:formatCode>
                <c:ptCount val="1"/>
                <c:pt idx="0">
                  <c:v>9.3000000000000007</c:v>
                </c:pt>
              </c:numCache>
            </c:numRef>
          </c:xVal>
          <c:yVal>
            <c:numRef>
              <c:f>'[1]home resources graf'!$L$42</c:f>
              <c:numCache>
                <c:formatCode>General</c:formatCode>
                <c:ptCount val="1"/>
                <c:pt idx="0">
                  <c:v>458.58</c:v>
                </c:pt>
              </c:numCache>
            </c:numRef>
          </c:yVal>
          <c:smooth val="0"/>
        </c:ser>
        <c:ser>
          <c:idx val="44"/>
          <c:order val="37"/>
          <c:tx>
            <c:strRef>
              <c:f>'[1]home resources graf'!$K$43</c:f>
              <c:strCache>
                <c:ptCount val="1"/>
                <c:pt idx="0">
                  <c:v>Turecko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8495575221238919E-3"/>
                  <c:y val="-3.5460992907801409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graf'!$M$43</c:f>
              <c:numCache>
                <c:formatCode>General</c:formatCode>
                <c:ptCount val="1"/>
                <c:pt idx="0">
                  <c:v>8.4</c:v>
                </c:pt>
              </c:numCache>
            </c:numRef>
          </c:xVal>
          <c:yVal>
            <c:numRef>
              <c:f>'[1]home resources graf'!$L$43</c:f>
              <c:numCache>
                <c:formatCode>General</c:formatCode>
                <c:ptCount val="1"/>
                <c:pt idx="0">
                  <c:v>483.15</c:v>
                </c:pt>
              </c:numCache>
            </c:numRef>
          </c:yVal>
          <c:smooth val="0"/>
        </c:ser>
        <c:ser>
          <c:idx val="37"/>
          <c:order val="38"/>
          <c:tx>
            <c:strRef>
              <c:f>'[1]home resources graf'!$K$44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849731726012125E-3"/>
                  <c:y val="-1.902071299702102E-5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graf'!$M$44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graf'!$L$44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38"/>
          <c:order val="39"/>
          <c:tx>
            <c:strRef>
              <c:f>'[1]home resources graf'!$K$45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621211065431E-2"/>
                  <c:y val="-1.7730496453901405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graf'!$M$45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graf'!$L$45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39"/>
          <c:order val="40"/>
          <c:tx>
            <c:strRef>
              <c:f>'[1]home resources graf'!$K$46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7.3009197965298589E-2"/>
                  <c:y val="-1.7478077229689094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graf'!$M$46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graf'!$L$46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40"/>
          <c:order val="41"/>
          <c:tx>
            <c:strRef>
              <c:f>'[1]home resources graf'!$K$47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0.11725681137202983"/>
                  <c:y val="-1.7766185088320444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graf'!$M$47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graf'!$L$47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41"/>
          <c:order val="42"/>
          <c:tx>
            <c:strRef>
              <c:f>'[1]home resources graf'!$K$48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61946902654867E-2"/>
                  <c:y val="-3.552397868561279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graf'!$M$48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graf'!$L$48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42"/>
          <c:order val="43"/>
          <c:tx>
            <c:strRef>
              <c:f>'[1]home resources graf'!$K$49</c:f>
              <c:strCache>
                <c:ptCount val="1"/>
              </c:strCache>
            </c:strRef>
          </c:tx>
          <c:spPr>
            <a:ln w="38100">
              <a:solidFill>
                <a:srgbClr val="008BB0"/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8.849731726012125E-3"/>
                  <c:y val="-1.7480874393365129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graf'!$M$49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graf'!$L$49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43"/>
          <c:order val="44"/>
          <c:tx>
            <c:strRef>
              <c:f>'[1]home resources graf'!$K$50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008BB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62121106543098E-2"/>
                  <c:y val="-1.7761989342806395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graf'!$M$50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graf'!$L$50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45"/>
          <c:order val="45"/>
          <c:tx>
            <c:strRef>
              <c:f>'[1]home resources graf'!$K$51</c:f>
              <c:strCache>
                <c:ptCount val="1"/>
              </c:strCache>
            </c:strRef>
          </c:tx>
          <c:spPr>
            <a:ln w="38100">
              <a:solidFill>
                <a:srgbClr val="008BB0"/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008BB0"/>
              </a:solidFill>
              <a:ln w="9525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61946902654867E-2"/>
                  <c:y val="-1.9286443546245411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graf'!$M$51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graf'!$L$51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46"/>
          <c:order val="46"/>
          <c:tx>
            <c:strRef>
              <c:f>'[1]home resources graf'!$K$52</c:f>
              <c:strCache>
                <c:ptCount val="1"/>
                <c:pt idx="0">
                  <c:v>Austrália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A1D1E1"/>
              </a:solidFill>
              <a:ln w="9525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2.6548672566371705E-2"/>
                  <c:y val="1.41843971631206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strRef>
              <c:f>'[1]home resources graf'!$M$52</c:f>
              <c:strCache>
                <c:ptCount val="1"/>
                <c:pt idx="0">
                  <c:v>x</c:v>
                </c:pt>
              </c:strCache>
            </c:strRef>
          </c:xVal>
          <c:yVal>
            <c:numRef>
              <c:f>'[1]home resources graf'!$L$52</c:f>
              <c:numCache>
                <c:formatCode>General</c:formatCode>
                <c:ptCount val="1"/>
                <c:pt idx="0">
                  <c:v>517.23</c:v>
                </c:pt>
              </c:numCache>
            </c:numRef>
          </c:yVal>
          <c:smooth val="0"/>
        </c:ser>
        <c:ser>
          <c:idx val="48"/>
          <c:order val="47"/>
          <c:tx>
            <c:strRef>
              <c:f>'[1]home resources graf'!$K$53</c:f>
              <c:strCache>
                <c:ptCount val="1"/>
                <c:pt idx="0">
                  <c:v>Holandsko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A1D1E1"/>
              </a:solidFill>
              <a:ln w="9525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6.6371681415930018E-3"/>
                  <c:y val="-1.7730496453900707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strRef>
              <c:f>'[1]home resources graf'!$M$53</c:f>
              <c:strCache>
                <c:ptCount val="1"/>
                <c:pt idx="0">
                  <c:v>x</c:v>
                </c:pt>
              </c:strCache>
            </c:strRef>
          </c:xVal>
          <c:yVal>
            <c:numRef>
              <c:f>'[1]home resources graf'!$L$53</c:f>
              <c:numCache>
                <c:formatCode>General</c:formatCode>
                <c:ptCount val="1"/>
                <c:pt idx="0">
                  <c:v>529.82000000000005</c:v>
                </c:pt>
              </c:numCache>
            </c:numRef>
          </c:yVal>
          <c:smooth val="0"/>
        </c:ser>
        <c:ser>
          <c:idx val="49"/>
          <c:order val="48"/>
          <c:tx>
            <c:strRef>
              <c:f>'[1]home resources graf'!$K$54</c:f>
              <c:strCache>
                <c:ptCount val="1"/>
                <c:pt idx="0">
                  <c:v>Nórsko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A1D1E1"/>
              </a:solidFill>
              <a:ln w="9525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1.1061946902655001E-2"/>
                  <c:y val="-1.7730496453900707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strRef>
              <c:f>'[1]home resources graf'!$M$54</c:f>
              <c:strCache>
                <c:ptCount val="1"/>
                <c:pt idx="0">
                  <c:v>x</c:v>
                </c:pt>
              </c:strCache>
            </c:strRef>
          </c:xVal>
          <c:yVal>
            <c:numRef>
              <c:f>'[1]home resources graf'!$L$54</c:f>
              <c:numCache>
                <c:formatCode>General</c:formatCode>
                <c:ptCount val="1"/>
                <c:pt idx="0">
                  <c:v>549.08000000000004</c:v>
                </c:pt>
              </c:numCache>
            </c:numRef>
          </c:yVal>
          <c:smooth val="0"/>
        </c:ser>
        <c:ser>
          <c:idx val="47"/>
          <c:order val="49"/>
          <c:tx>
            <c:strRef>
              <c:f>'[1]home resources graf'!$K$64</c:f>
              <c:strCache>
                <c:ptCount val="1"/>
                <c:pt idx="0">
                  <c:v>Line 1</c:v>
                </c:pt>
              </c:strCache>
            </c:strRef>
          </c:tx>
          <c:spPr>
            <a:ln w="25400">
              <a:solidFill>
                <a:srgbClr val="AFAFAF"/>
              </a:solidFill>
              <a:prstDash val="solid"/>
            </a:ln>
          </c:spPr>
          <c:marker>
            <c:symbol val="none"/>
          </c:marker>
          <c:trendline>
            <c:spPr>
              <a:ln w="3175">
                <a:solidFill>
                  <a:srgbClr val="000000"/>
                </a:solidFill>
                <a:prstDash val="solid"/>
              </a:ln>
            </c:spPr>
            <c:trendlineType val="linear"/>
            <c:dispRSqr val="0"/>
            <c:dispEq val="0"/>
          </c:trendline>
          <c:xVal>
            <c:numRef>
              <c:f>'[1]home resources graf'!$M$64:$M$65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'[1]home resources graf'!$L$64:$L$65</c:f>
              <c:numCache>
                <c:formatCode>General</c:formatCode>
                <c:ptCount val="2"/>
                <c:pt idx="0">
                  <c:v>300</c:v>
                </c:pt>
                <c:pt idx="1">
                  <c:v>650</c:v>
                </c:pt>
              </c:numCache>
            </c:numRef>
          </c:yVal>
          <c:smooth val="0"/>
        </c:ser>
        <c:ser>
          <c:idx val="50"/>
          <c:order val="50"/>
          <c:tx>
            <c:strRef>
              <c:f>'[1]home resources graf'!$K$66</c:f>
              <c:strCache>
                <c:ptCount val="1"/>
                <c:pt idx="0">
                  <c:v>Line 2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trendline>
            <c:spPr>
              <a:ln w="25400">
                <a:solidFill>
                  <a:srgbClr val="AFAFAF"/>
                </a:solidFill>
                <a:prstDash val="solid"/>
              </a:ln>
            </c:spPr>
            <c:trendlineType val="linear"/>
            <c:dispRSqr val="0"/>
            <c:dispEq val="0"/>
          </c:trendline>
          <c:xVal>
            <c:numRef>
              <c:f>'[1]home resources graf'!$M$66:$M$67</c:f>
              <c:numCache>
                <c:formatCode>General</c:formatCode>
                <c:ptCount val="2"/>
                <c:pt idx="0">
                  <c:v>6</c:v>
                </c:pt>
                <c:pt idx="1">
                  <c:v>12</c:v>
                </c:pt>
              </c:numCache>
            </c:numRef>
          </c:xVal>
          <c:yVal>
            <c:numRef>
              <c:f>'[1]home resources graf'!$L$66:$L$67</c:f>
              <c:numCache>
                <c:formatCode>General</c:formatCode>
                <c:ptCount val="2"/>
                <c:pt idx="0">
                  <c:v>500</c:v>
                </c:pt>
                <c:pt idx="1">
                  <c:v>500</c:v>
                </c:pt>
              </c:numCache>
            </c:numRef>
          </c:yVal>
          <c:smooth val="0"/>
        </c:ser>
        <c:ser>
          <c:idx val="51"/>
          <c:order val="51"/>
          <c:tx>
            <c:strRef>
              <c:f>'[1]home resources graf'!$K$55</c:f>
              <c:strCache>
                <c:ptCount val="1"/>
                <c:pt idx="0">
                  <c:v>Anglicko</c:v>
                </c:pt>
              </c:strCache>
            </c:strRef>
          </c:tx>
          <c:spPr>
            <a:ln w="47625">
              <a:noFill/>
            </a:ln>
          </c:spPr>
          <c:marker>
            <c:spPr>
              <a:gradFill rotWithShape="0">
                <a:gsLst>
                  <a:gs pos="0">
                    <a:srgbClr val="E2D7F4"/>
                  </a:gs>
                  <a:gs pos="100000">
                    <a:srgbClr val="C5BAD5"/>
                  </a:gs>
                </a:gsLst>
                <a:lin ang="5400000"/>
              </a:gradFill>
              <a:ln>
                <a:solidFill>
                  <a:srgbClr val="C8E1C8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strRef>
              <c:f>'[1]home resources graf'!$M$55</c:f>
              <c:strCache>
                <c:ptCount val="1"/>
                <c:pt idx="0">
                  <c:v>-</c:v>
                </c:pt>
              </c:strCache>
            </c:strRef>
          </c:xVal>
          <c:yVal>
            <c:numLit>
              <c:formatCode>General</c:formatCode>
              <c:ptCount val="1"/>
              <c:pt idx="0">
                <c:v>1</c:v>
              </c:pt>
            </c:numLit>
          </c:yVal>
          <c:smooth val="0"/>
        </c:ser>
        <c:ser>
          <c:idx val="52"/>
          <c:order val="52"/>
          <c:tx>
            <c:strRef>
              <c:f>'[1]home resources graf'!$K$57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D2E8EF"/>
              </a:solidFill>
              <a:ln>
                <a:solidFill>
                  <a:srgbClr val="B3DCE7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1062121106543098E-2"/>
                  <c:y val="1.7761989342805742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graf'!$M$57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graf'!$L$57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53"/>
          <c:order val="53"/>
          <c:tx>
            <c:strRef>
              <c:f>'[1]home resources graf'!$K$58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D2E8EF"/>
              </a:solidFill>
              <a:ln>
                <a:solidFill>
                  <a:srgbClr val="B3DCE7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1062121106543098E-2"/>
                  <c:y val="-1.7761989342806395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graf'!$M$58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graf'!$L$58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54"/>
          <c:order val="54"/>
          <c:tx>
            <c:strRef>
              <c:f>'[1]home resources graf'!$K$59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D2E8EF"/>
              </a:solidFill>
              <a:ln>
                <a:solidFill>
                  <a:srgbClr val="B3DCE7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9.7345306947251062E-2"/>
                  <c:y val="-1.4209591474245116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graf'!$M$59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graf'!$L$59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55"/>
          <c:order val="55"/>
          <c:tx>
            <c:strRef>
              <c:f>'[1]home resources graf'!$K$60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rgbClr val="D2E8EF"/>
              </a:solidFill>
              <a:ln>
                <a:solidFill>
                  <a:srgbClr val="C8E1C8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1061946902654867E-2"/>
                  <c:y val="-1.3025308381917436E-16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graf'!$M$60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graf'!$L$60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56"/>
          <c:order val="56"/>
          <c:tx>
            <c:strRef>
              <c:f>'[1]home resources graf'!$K$61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ymbol val="circle"/>
            <c:size val="6"/>
            <c:spPr>
              <a:solidFill>
                <a:schemeClr val="bg1">
                  <a:lumMod val="85000"/>
                </a:schemeClr>
              </a:solidFill>
              <a:ln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1061946902654867E-2"/>
                  <c:y val="-1.8018018018018018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graf'!$M$61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graf'!$L$61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57"/>
          <c:order val="57"/>
          <c:tx>
            <c:strRef>
              <c:f>'[1]home resources graf'!$K$62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pPr>
              <a:gradFill rotWithShape="0">
                <a:gsLst>
                  <a:gs pos="0">
                    <a:srgbClr val="E9E1F7"/>
                  </a:gs>
                  <a:gs pos="100000">
                    <a:srgbClr val="D4CDDF"/>
                  </a:gs>
                </a:gsLst>
                <a:lin ang="5400000"/>
              </a:gradFill>
              <a:ln>
                <a:solidFill>
                  <a:srgbClr val="C8E1C8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graf'!$M$62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graf'!$L$62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58"/>
          <c:order val="58"/>
          <c:tx>
            <c:strRef>
              <c:f>'[1]home resources graf'!$K$63</c:f>
              <c:strCache>
                <c:ptCount val="1"/>
              </c:strCache>
            </c:strRef>
          </c:tx>
          <c:spPr>
            <a:ln w="47625">
              <a:noFill/>
            </a:ln>
          </c:spPr>
          <c:marker>
            <c:spPr>
              <a:gradFill rotWithShape="0">
                <a:gsLst>
                  <a:gs pos="0">
                    <a:srgbClr val="D7F7FF"/>
                  </a:gs>
                  <a:gs pos="100000">
                    <a:srgbClr val="C7E2ED"/>
                  </a:gs>
                </a:gsLst>
                <a:lin ang="5400000"/>
              </a:gradFill>
              <a:ln>
                <a:solidFill>
                  <a:srgbClr val="CCE8EF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/>
                </a:pPr>
                <a:endParaRPr lang="sk-SK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'[1]home resources graf'!$M$63</c:f>
              <c:numCache>
                <c:formatCode>General</c:formatCode>
                <c:ptCount val="1"/>
              </c:numCache>
            </c:numRef>
          </c:xVal>
          <c:yVal>
            <c:numRef>
              <c:f>'[1]home resources graf'!$L$63</c:f>
              <c:numCache>
                <c:formatCode>General</c:formatCode>
                <c:ptCount val="1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1845760"/>
        <c:axId val="261847680"/>
      </c:scatterChart>
      <c:valAx>
        <c:axId val="261845760"/>
        <c:scaling>
          <c:orientation val="minMax"/>
          <c:max val="12"/>
          <c:min val="8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sk-SK" sz="1100"/>
                  <a:t>Index Zdroje domáceho prostredia (SES) na škále   </a:t>
                </a:r>
                <a:endParaRPr lang="en-US" sz="1100"/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k-SK"/>
          </a:p>
        </c:txPr>
        <c:crossAx val="261847680"/>
        <c:crosses val="autoZero"/>
        <c:crossBetween val="midCat"/>
        <c:majorUnit val="0.5"/>
      </c:valAx>
      <c:valAx>
        <c:axId val="261847680"/>
        <c:scaling>
          <c:orientation val="minMax"/>
          <c:max val="650"/>
          <c:min val="45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sk-SK" sz="1100"/>
                  <a:t>Priemerné  dosiahnuté  bodové   skóre</a:t>
                </a:r>
                <a:endParaRPr lang="en-US" sz="1100"/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261845760"/>
        <c:crosses val="autoZero"/>
        <c:crossBetween val="midCat"/>
        <c:majorUnit val="50"/>
      </c:valAx>
      <c:spPr>
        <a:solidFill>
          <a:srgbClr val="F2F2F2"/>
        </a:solidFill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yriad Pro Cond" pitchFamily="34" charset="0"/>
          <a:ea typeface="Calibri"/>
          <a:cs typeface="Calibri"/>
        </a:defRPr>
      </a:pPr>
      <a:endParaRPr lang="sk-SK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3009E-4DC6-4E43-BDD6-8E89BE29134D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0C60D-B840-419C-9222-8856BD2067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572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ucem.s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a.nl/data" TargetMode="External"/><Relationship Id="rId2" Type="http://schemas.openxmlformats.org/officeDocument/2006/relationships/hyperlink" Target="https://www.iea.n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imssandpirls.bc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cils.acer.org/" TargetMode="External"/><Relationship Id="rId2" Type="http://schemas.openxmlformats.org/officeDocument/2006/relationships/hyperlink" Target="https://iccs.iea.nl/hom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cem.sk/sk/merani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nucem.s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8424936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000" dirty="0" smtClean="0"/>
              <a:t>Medzinárodné </a:t>
            </a:r>
            <a:r>
              <a:rPr lang="sk-SK" sz="4000" dirty="0" smtClean="0"/>
              <a:t>merania</a:t>
            </a:r>
            <a:br>
              <a:rPr lang="sk-SK" sz="4000" dirty="0" smtClean="0"/>
            </a:br>
            <a:r>
              <a:rPr lang="sk-SK" sz="4900" dirty="0" smtClean="0"/>
              <a:t>IEA štúdie</a:t>
            </a:r>
            <a:r>
              <a:rPr lang="sk-SK" sz="4900" dirty="0" smtClean="0"/>
              <a:t/>
            </a:r>
            <a:br>
              <a:rPr lang="sk-SK" sz="4900" dirty="0" smtClean="0"/>
            </a:br>
            <a:r>
              <a:rPr lang="sk-SK" sz="4000" dirty="0" smtClean="0"/>
              <a:t>		</a:t>
            </a:r>
            <a:endParaRPr lang="sk-SK" sz="5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221088"/>
            <a:ext cx="7772400" cy="1199704"/>
          </a:xfrm>
        </p:spPr>
        <p:txBody>
          <a:bodyPr>
            <a:normAutofit/>
          </a:bodyPr>
          <a:lstStyle/>
          <a:p>
            <a:r>
              <a:rPr lang="sk-SK" dirty="0" smtClean="0"/>
              <a:t>Andrea Galádová</a:t>
            </a:r>
            <a:endParaRPr lang="sk-SK" dirty="0" smtClean="0"/>
          </a:p>
          <a:p>
            <a:endParaRPr lang="sk-SK" dirty="0"/>
          </a:p>
          <a:p>
            <a:endParaRPr lang="sk-S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26101"/>
            <a:ext cx="21907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miklovicova\AppData\Local\Microsoft\Windows\Temporary Internet Files\Content.IE5\MYLP8IO9\cuestionari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881" y="2276872"/>
            <a:ext cx="1001688" cy="66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07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976"/>
          <a:stretch/>
        </p:blipFill>
        <p:spPr bwMode="auto">
          <a:xfrm>
            <a:off x="3225371" y="27649"/>
            <a:ext cx="2909974" cy="6810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44" r="4569"/>
          <a:stretch/>
        </p:blipFill>
        <p:spPr bwMode="auto">
          <a:xfrm>
            <a:off x="6120655" y="-64556"/>
            <a:ext cx="2930044" cy="68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sk-SK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Rounded MT Bold" panose="020F0704030504030204" pitchFamily="34" charset="0"/>
              </a:rPr>
              <a:t>TIMSS 2015</a:t>
            </a:r>
            <a:endParaRPr lang="sk-SK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78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Arial Rounded MT Bold" panose="020F0704030504030204" pitchFamily="34" charset="0"/>
              </a:rPr>
              <a:t>Prezentácia údajov - </a:t>
            </a:r>
            <a:r>
              <a:rPr lang="sk-SK" dirty="0" smtClean="0">
                <a:latin typeface="Arial Rounded MT Bold" panose="020F0704030504030204" pitchFamily="34" charset="0"/>
              </a:rPr>
              <a:t>NÚCEM </a:t>
            </a:r>
            <a:endParaRPr lang="sk-SK" dirty="0"/>
          </a:p>
        </p:txBody>
      </p:sp>
      <p:grpSp>
        <p:nvGrpSpPr>
          <p:cNvPr id="9" name="Skupina 8"/>
          <p:cNvGrpSpPr/>
          <p:nvPr/>
        </p:nvGrpSpPr>
        <p:grpSpPr>
          <a:xfrm>
            <a:off x="251520" y="1340768"/>
            <a:ext cx="8627565" cy="4752528"/>
            <a:chOff x="0" y="0"/>
            <a:chExt cx="6767829" cy="3728085"/>
          </a:xfrm>
        </p:grpSpPr>
        <p:grpSp>
          <p:nvGrpSpPr>
            <p:cNvPr id="10" name="Skupina 9"/>
            <p:cNvGrpSpPr/>
            <p:nvPr/>
          </p:nvGrpSpPr>
          <p:grpSpPr>
            <a:xfrm>
              <a:off x="1104900" y="1657350"/>
              <a:ext cx="4391024" cy="2070735"/>
              <a:chOff x="0" y="-39304"/>
              <a:chExt cx="4981718" cy="2641231"/>
            </a:xfrm>
          </p:grpSpPr>
          <p:grpSp>
            <p:nvGrpSpPr>
              <p:cNvPr id="14" name="Skupina 13"/>
              <p:cNvGrpSpPr/>
              <p:nvPr/>
            </p:nvGrpSpPr>
            <p:grpSpPr>
              <a:xfrm>
                <a:off x="0" y="86421"/>
                <a:ext cx="4981718" cy="2515506"/>
                <a:chOff x="0" y="86666"/>
                <a:chExt cx="5411180" cy="2652376"/>
              </a:xfrm>
            </p:grpSpPr>
            <p:graphicFrame>
              <p:nvGraphicFramePr>
                <p:cNvPr id="18" name="Graf 17"/>
                <p:cNvGraphicFramePr>
                  <a:graphicFrameLocks/>
                </p:cNvGraphicFramePr>
                <p:nvPr/>
              </p:nvGraphicFramePr>
              <p:xfrm>
                <a:off x="0" y="86667"/>
                <a:ext cx="2875703" cy="265237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9" name="Graf 18"/>
                <p:cNvGraphicFramePr>
                  <a:graphicFrameLocks/>
                </p:cNvGraphicFramePr>
                <p:nvPr/>
              </p:nvGraphicFramePr>
              <p:xfrm>
                <a:off x="2529804" y="86666"/>
                <a:ext cx="2881376" cy="265237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grpSp>
            <p:nvGrpSpPr>
              <p:cNvPr id="15" name="Skupina 14"/>
              <p:cNvGrpSpPr/>
              <p:nvPr/>
            </p:nvGrpSpPr>
            <p:grpSpPr>
              <a:xfrm>
                <a:off x="1047511" y="-39304"/>
                <a:ext cx="3263244" cy="319871"/>
                <a:chOff x="1047511" y="-39304"/>
                <a:chExt cx="3263244" cy="319871"/>
              </a:xfrm>
            </p:grpSpPr>
            <p:sp>
              <p:nvSpPr>
                <p:cNvPr id="16" name="BlokTextu 39"/>
                <p:cNvSpPr txBox="1"/>
                <p:nvPr/>
              </p:nvSpPr>
              <p:spPr>
                <a:xfrm>
                  <a:off x="1047511" y="-39303"/>
                  <a:ext cx="816429" cy="31987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/>
                <a:p>
                  <a:pPr>
                    <a:spcAft>
                      <a:spcPts val="0"/>
                    </a:spcAft>
                  </a:pPr>
                  <a:r>
                    <a:rPr lang="sk-SK" sz="1100">
                      <a:solidFill>
                        <a:srgbClr val="000000"/>
                      </a:solidFill>
                      <a:effectLst/>
                      <a:latin typeface="Myriad Pro Cond"/>
                      <a:ea typeface="Times New Roman"/>
                      <a:cs typeface="Times New Roman"/>
                    </a:rPr>
                    <a:t>Matematika</a:t>
                  </a:r>
                  <a:endParaRPr lang="sk-SK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" name="BlokTextu 40"/>
                <p:cNvSpPr txBox="1"/>
                <p:nvPr/>
              </p:nvSpPr>
              <p:spPr>
                <a:xfrm>
                  <a:off x="3308988" y="-39304"/>
                  <a:ext cx="1001767" cy="319792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/>
                <a:p>
                  <a:pPr>
                    <a:spcAft>
                      <a:spcPts val="0"/>
                    </a:spcAft>
                  </a:pPr>
                  <a:r>
                    <a:rPr lang="sk-SK" sz="1100">
                      <a:solidFill>
                        <a:srgbClr val="000000"/>
                      </a:solidFill>
                      <a:effectLst/>
                      <a:latin typeface="Myriad Pro Cond"/>
                      <a:ea typeface="Times New Roman"/>
                      <a:cs typeface="Times New Roman"/>
                    </a:rPr>
                    <a:t>Prírodné vedy</a:t>
                  </a:r>
                  <a:endParaRPr lang="sk-SK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grpSp>
          <p:nvGrpSpPr>
            <p:cNvPr id="11" name="Skupina 10"/>
            <p:cNvGrpSpPr/>
            <p:nvPr/>
          </p:nvGrpSpPr>
          <p:grpSpPr>
            <a:xfrm>
              <a:off x="0" y="0"/>
              <a:ext cx="6767829" cy="1596390"/>
              <a:chOff x="0" y="0"/>
              <a:chExt cx="6767847" cy="1596980"/>
            </a:xfrm>
          </p:grpSpPr>
          <p:pic>
            <p:nvPicPr>
              <p:cNvPr id="12" name="Obrázok 11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714" b="9427"/>
              <a:stretch/>
            </p:blipFill>
            <p:spPr bwMode="auto">
              <a:xfrm>
                <a:off x="0" y="19318"/>
                <a:ext cx="3425780" cy="1558344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3" name="Obrázok 1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44" t="8074" r="11528" b="6418"/>
              <a:stretch/>
            </p:blipFill>
            <p:spPr bwMode="auto">
              <a:xfrm>
                <a:off x="3457977" y="0"/>
                <a:ext cx="3309870" cy="159698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7297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Arial Rounded MT Bold" panose="020F0704030504030204" pitchFamily="34" charset="0"/>
              </a:rPr>
              <a:t>Prezentácia údajov - </a:t>
            </a:r>
            <a:r>
              <a:rPr lang="sk-SK" dirty="0" smtClean="0">
                <a:latin typeface="Arial Rounded MT Bold" panose="020F0704030504030204" pitchFamily="34" charset="0"/>
              </a:rPr>
              <a:t>NÚCEM 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6904482" y="1340768"/>
            <a:ext cx="18439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0000"/>
                </a:solidFill>
              </a:rPr>
              <a:t>riziková skupina žiakov</a:t>
            </a:r>
          </a:p>
          <a:p>
            <a:endParaRPr lang="sk-SK" dirty="0">
              <a:solidFill>
                <a:srgbClr val="FF000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670978" y="1412776"/>
            <a:ext cx="6803110" cy="4314254"/>
            <a:chOff x="876818" y="1491010"/>
            <a:chExt cx="6803110" cy="431425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818" y="3581923"/>
              <a:ext cx="6702560" cy="2126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359" y="1556792"/>
              <a:ext cx="6758569" cy="2025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Rovná spojnica 6"/>
            <p:cNvCxnSpPr/>
            <p:nvPr/>
          </p:nvCxnSpPr>
          <p:spPr>
            <a:xfrm>
              <a:off x="5425912" y="1491010"/>
              <a:ext cx="0" cy="431425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5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Arial Rounded MT Bold" panose="020F0704030504030204" pitchFamily="34" charset="0"/>
              </a:rPr>
              <a:t>Prezentácia údajov - </a:t>
            </a:r>
            <a:r>
              <a:rPr lang="sk-SK" dirty="0" smtClean="0">
                <a:latin typeface="Arial Rounded MT Bold" panose="020F0704030504030204" pitchFamily="34" charset="0"/>
              </a:rPr>
              <a:t>NÚCEM </a:t>
            </a:r>
            <a:endParaRPr lang="sk-SK" dirty="0"/>
          </a:p>
        </p:txBody>
      </p:sp>
      <p:pic>
        <p:nvPicPr>
          <p:cNvPr id="9236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32352"/>
            <a:ext cx="8928992" cy="2503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749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Arial Rounded MT Bold" panose="020F0704030504030204" pitchFamily="34" charset="0"/>
              </a:rPr>
              <a:t>Prezentácia údajov - </a:t>
            </a:r>
            <a:r>
              <a:rPr lang="sk-SK" dirty="0" smtClean="0">
                <a:latin typeface="Arial Rounded MT Bold" panose="020F0704030504030204" pitchFamily="34" charset="0"/>
              </a:rPr>
              <a:t>NÚCEM </a:t>
            </a:r>
            <a:endParaRPr lang="sk-SK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887742"/>
              </p:ext>
            </p:extLst>
          </p:nvPr>
        </p:nvGraphicFramePr>
        <p:xfrm>
          <a:off x="1619672" y="1340768"/>
          <a:ext cx="60486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644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Arial Rounded MT Bold" panose="020F0704030504030204" pitchFamily="34" charset="0"/>
              </a:rPr>
              <a:t>Prezentácia údajov - </a:t>
            </a:r>
            <a:r>
              <a:rPr lang="sk-SK" dirty="0" smtClean="0">
                <a:latin typeface="Arial Rounded MT Bold" panose="020F0704030504030204" pitchFamily="34" charset="0"/>
              </a:rPr>
              <a:t>NÚCEM </a:t>
            </a:r>
            <a:endParaRPr lang="sk-SK" dirty="0"/>
          </a:p>
        </p:txBody>
      </p:sp>
      <p:graphicFrame>
        <p:nvGraphicFramePr>
          <p:cNvPr id="9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061423"/>
              </p:ext>
            </p:extLst>
          </p:nvPr>
        </p:nvGraphicFramePr>
        <p:xfrm>
          <a:off x="971600" y="1196752"/>
          <a:ext cx="6791978" cy="4986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88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420888"/>
            <a:ext cx="72008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Ďakujem za pozornosť</a:t>
            </a:r>
            <a:r>
              <a:rPr lang="sk-SK" dirty="0" smtClean="0">
                <a:sym typeface="Wingdings" panose="05000000000000000000" pitchFamily="2" charset="2"/>
              </a:rPr>
              <a:t/>
            </a:r>
            <a:br>
              <a:rPr lang="sk-SK" dirty="0" smtClean="0">
                <a:sym typeface="Wingdings" panose="05000000000000000000" pitchFamily="2" charset="2"/>
              </a:rPr>
            </a:b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2123728" y="4941168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Národný ústav certifikovaných meraní vzdelávania</a:t>
            </a:r>
            <a:endParaRPr lang="en-US" b="1" dirty="0" smtClean="0"/>
          </a:p>
          <a:p>
            <a:r>
              <a:rPr lang="en-US" dirty="0" err="1" smtClean="0"/>
              <a:t>Žehrianska</a:t>
            </a:r>
            <a:r>
              <a:rPr lang="en-US" dirty="0" smtClean="0"/>
              <a:t> 9, 851 07 Bratislava</a:t>
            </a:r>
          </a:p>
          <a:p>
            <a:r>
              <a:rPr lang="en-US" dirty="0" smtClean="0">
                <a:hlinkClick r:id="rId2"/>
              </a:rPr>
              <a:t>www.nucem.sk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446" y="3573016"/>
            <a:ext cx="21907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14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08511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TIMSS, PIRLS, ICCS, ICILS</a:t>
            </a:r>
            <a:endParaRPr lang="sk-SK" dirty="0" smtClean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err="1" smtClean="0">
                <a:latin typeface="+mj-lt"/>
              </a:rPr>
              <a:t>Field</a:t>
            </a:r>
            <a:r>
              <a:rPr lang="sk-SK" sz="2200" dirty="0" smtClean="0">
                <a:latin typeface="+mj-lt"/>
              </a:rPr>
              <a:t> </a:t>
            </a:r>
            <a:r>
              <a:rPr lang="sk-SK" sz="2200" dirty="0">
                <a:latin typeface="+mj-lt"/>
              </a:rPr>
              <a:t>T</a:t>
            </a:r>
            <a:r>
              <a:rPr lang="sk-SK" sz="2200" dirty="0" smtClean="0">
                <a:latin typeface="+mj-lt"/>
              </a:rPr>
              <a:t>rial </a:t>
            </a:r>
            <a:r>
              <a:rPr lang="sk-SK" sz="2200" dirty="0">
                <a:latin typeface="+mj-lt"/>
              </a:rPr>
              <a:t>(pilotné meranie</a:t>
            </a:r>
            <a:r>
              <a:rPr lang="sk-SK" sz="2200" dirty="0" smtClean="0">
                <a:latin typeface="+mj-lt"/>
              </a:rPr>
              <a:t>) – overovanie nástrojov</a:t>
            </a:r>
            <a:endParaRPr lang="sk-SK" sz="2200" dirty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err="1" smtClean="0">
                <a:latin typeface="+mj-lt"/>
              </a:rPr>
              <a:t>Data</a:t>
            </a:r>
            <a:r>
              <a:rPr lang="sk-SK" sz="2200" dirty="0" smtClean="0">
                <a:latin typeface="+mj-lt"/>
              </a:rPr>
              <a:t> </a:t>
            </a:r>
            <a:r>
              <a:rPr lang="sk-SK" sz="2200" dirty="0" err="1">
                <a:latin typeface="+mj-lt"/>
              </a:rPr>
              <a:t>C</a:t>
            </a:r>
            <a:r>
              <a:rPr lang="sk-SK" sz="2200" dirty="0" err="1" smtClean="0">
                <a:latin typeface="+mj-lt"/>
              </a:rPr>
              <a:t>ollection</a:t>
            </a:r>
            <a:r>
              <a:rPr lang="sk-SK" sz="2200" dirty="0" smtClean="0">
                <a:latin typeface="+mj-lt"/>
              </a:rPr>
              <a:t> </a:t>
            </a:r>
            <a:r>
              <a:rPr lang="sk-SK" sz="2200" dirty="0">
                <a:latin typeface="+mj-lt"/>
              </a:rPr>
              <a:t>(hlavné meranie</a:t>
            </a:r>
            <a:r>
              <a:rPr lang="sk-SK" sz="2200" dirty="0" smtClean="0">
                <a:latin typeface="+mj-lt"/>
              </a:rPr>
              <a:t>)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smtClean="0">
                <a:latin typeface="+mj-lt"/>
              </a:rPr>
              <a:t>test (</a:t>
            </a:r>
            <a:r>
              <a:rPr lang="sk-SK" sz="2200" dirty="0" err="1" smtClean="0">
                <a:latin typeface="+mj-lt"/>
              </a:rPr>
              <a:t>pero+papier</a:t>
            </a:r>
            <a:r>
              <a:rPr lang="sk-SK" sz="2200" dirty="0" smtClean="0">
                <a:latin typeface="+mj-lt"/>
              </a:rPr>
              <a:t>, elektronické moduly), dotazníky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smtClean="0">
                <a:latin typeface="+mj-lt"/>
              </a:rPr>
              <a:t>položky (výber odpovede, tvorba odpovede)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smtClean="0">
                <a:latin typeface="+mj-lt"/>
              </a:rPr>
              <a:t>kódovanie otvorených položiek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endParaRPr lang="sk-SK" sz="2200" dirty="0" smtClean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  <a:hlinkClick r:id="rId2"/>
              </a:rPr>
              <a:t>https://www.iea.nl</a:t>
            </a:r>
            <a:r>
              <a:rPr lang="sk-SK" sz="2200" dirty="0" smtClean="0">
                <a:latin typeface="+mj-lt"/>
                <a:hlinkClick r:id="rId2"/>
              </a:rPr>
              <a:t>/</a:t>
            </a:r>
            <a:endParaRPr lang="sk-SK" sz="2200" dirty="0" smtClean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smtClean="0">
                <a:latin typeface="+mj-lt"/>
                <a:hlinkClick r:id="rId3"/>
              </a:rPr>
              <a:t>https</a:t>
            </a:r>
            <a:r>
              <a:rPr lang="sk-SK" sz="2200" dirty="0">
                <a:latin typeface="+mj-lt"/>
                <a:hlinkClick r:id="rId3"/>
              </a:rPr>
              <a:t>://</a:t>
            </a:r>
            <a:r>
              <a:rPr lang="sk-SK" sz="2200" dirty="0" smtClean="0">
                <a:latin typeface="+mj-lt"/>
                <a:hlinkClick r:id="rId3"/>
              </a:rPr>
              <a:t>www.iea.nl/data</a:t>
            </a:r>
            <a:endParaRPr lang="sk-SK" sz="2200" dirty="0" smtClean="0">
              <a:latin typeface="+mj-lt"/>
            </a:endParaRPr>
          </a:p>
          <a:p>
            <a:pPr marL="355600" indent="0">
              <a:buNone/>
            </a:pPr>
            <a:endParaRPr lang="sk-SK" sz="2200" dirty="0" smtClean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endParaRPr lang="sk-SK" sz="2200" dirty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endParaRPr lang="sk-SK" sz="2200" dirty="0">
              <a:latin typeface="+mj-lt"/>
            </a:endParaRPr>
          </a:p>
          <a:p>
            <a:endParaRPr lang="sk-SK" dirty="0" smtClean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/>
          </a:bodyPr>
          <a:lstStyle/>
          <a:p>
            <a:pPr algn="ctr"/>
            <a:r>
              <a:rPr lang="sk-SK" sz="4000" dirty="0" smtClean="0">
                <a:latin typeface="Arial Rounded MT Bold" panose="020F0704030504030204" pitchFamily="34" charset="0"/>
              </a:rPr>
              <a:t>Základné </a:t>
            </a:r>
            <a:r>
              <a:rPr lang="sk-SK" sz="4000" dirty="0" smtClean="0">
                <a:latin typeface="Arial Rounded MT Bold" panose="020F0704030504030204" pitchFamily="34" charset="0"/>
              </a:rPr>
              <a:t>informácie</a:t>
            </a:r>
            <a:endParaRPr lang="sk-SK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0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TIMSS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matematika, prírodné </a:t>
            </a:r>
            <a:r>
              <a:rPr lang="sk-SK" sz="2200" dirty="0" smtClean="0">
                <a:latin typeface="+mj-lt"/>
              </a:rPr>
              <a:t>vedy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smtClean="0">
                <a:latin typeface="+mj-lt"/>
              </a:rPr>
              <a:t>4. ročník ZŠ (8. ročník)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smtClean="0">
                <a:latin typeface="+mj-lt"/>
              </a:rPr>
              <a:t>4-ročný cyklus (1995-2019)</a:t>
            </a:r>
          </a:p>
          <a:p>
            <a:r>
              <a:rPr lang="sk-SK" sz="24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PIRLS</a:t>
            </a:r>
            <a:endParaRPr lang="sk-SK" sz="2400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/>
              <a:t>čítanie s porozumením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/>
              <a:t>4. ročník ZŠ 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/>
              <a:t>5-ročný cyklus (2001-2016</a:t>
            </a:r>
            <a:r>
              <a:rPr lang="sk-SK" sz="2200" dirty="0" smtClean="0"/>
              <a:t>)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endParaRPr lang="sk-SK" sz="2200" dirty="0"/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  <a:hlinkClick r:id="rId2"/>
              </a:rPr>
              <a:t>https://timssandpirls.bc.edu/</a:t>
            </a:r>
            <a:r>
              <a:rPr lang="sk-SK" sz="2200" dirty="0">
                <a:latin typeface="+mj-lt"/>
              </a:rPr>
              <a:t>  (</a:t>
            </a:r>
            <a:r>
              <a:rPr lang="sk-SK" sz="2200" dirty="0" err="1">
                <a:latin typeface="+mj-lt"/>
              </a:rPr>
              <a:t>info</a:t>
            </a:r>
            <a:r>
              <a:rPr lang="sk-SK" sz="2200" dirty="0">
                <a:latin typeface="+mj-lt"/>
              </a:rPr>
              <a:t>, databázy, publikácie)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endParaRPr lang="sk-SK" sz="2200" dirty="0" smtClean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endParaRPr lang="sk-SK" sz="2200" dirty="0" smtClean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endParaRPr lang="sk-SK" sz="2200" dirty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endParaRPr lang="sk-SK" sz="2200" dirty="0">
              <a:latin typeface="+mj-lt"/>
            </a:endParaRPr>
          </a:p>
          <a:p>
            <a:endParaRPr lang="sk-SK" dirty="0" smtClean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/>
          </a:bodyPr>
          <a:lstStyle/>
          <a:p>
            <a:pPr algn="ctr"/>
            <a:r>
              <a:rPr lang="sk-SK" sz="4000" dirty="0" smtClean="0">
                <a:latin typeface="Arial Rounded MT Bold" panose="020F0704030504030204" pitchFamily="34" charset="0"/>
              </a:rPr>
              <a:t>Základné </a:t>
            </a:r>
            <a:r>
              <a:rPr lang="sk-SK" sz="4000" dirty="0" smtClean="0">
                <a:latin typeface="Arial Rounded MT Bold" panose="020F0704030504030204" pitchFamily="34" charset="0"/>
              </a:rPr>
              <a:t>informácie</a:t>
            </a:r>
            <a:endParaRPr lang="sk-SK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34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80520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ICCS</a:t>
            </a:r>
          </a:p>
          <a:p>
            <a:pPr marL="6985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000" dirty="0">
                <a:latin typeface="+mj-lt"/>
              </a:rPr>
              <a:t>občianske vzdelávanie</a:t>
            </a:r>
          </a:p>
          <a:p>
            <a:pPr marL="6985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+mj-lt"/>
              </a:rPr>
              <a:t>8</a:t>
            </a:r>
            <a:r>
              <a:rPr lang="sk-SK" sz="2000" dirty="0">
                <a:latin typeface="+mj-lt"/>
              </a:rPr>
              <a:t>. </a:t>
            </a:r>
            <a:r>
              <a:rPr lang="sk-SK" sz="2000" dirty="0" smtClean="0">
                <a:latin typeface="+mj-lt"/>
              </a:rPr>
              <a:t>ročník ZŠ, zodpovedajúci ročník 8G</a:t>
            </a:r>
            <a:endParaRPr lang="sk-SK" sz="2000" dirty="0">
              <a:latin typeface="+mj-lt"/>
            </a:endParaRPr>
          </a:p>
          <a:p>
            <a:pPr marL="6985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+mj-lt"/>
              </a:rPr>
              <a:t>6-ročný </a:t>
            </a:r>
            <a:r>
              <a:rPr lang="sk-SK" sz="2000" dirty="0">
                <a:latin typeface="+mj-lt"/>
              </a:rPr>
              <a:t>cyklus </a:t>
            </a:r>
            <a:r>
              <a:rPr lang="sk-SK" sz="2000" dirty="0" smtClean="0">
                <a:latin typeface="+mj-lt"/>
              </a:rPr>
              <a:t>(2009, </a:t>
            </a:r>
            <a:r>
              <a:rPr lang="sk-SK" sz="2000" strike="sngStrike" dirty="0" smtClean="0">
                <a:latin typeface="+mj-lt"/>
              </a:rPr>
              <a:t>2016</a:t>
            </a:r>
            <a:r>
              <a:rPr lang="sk-SK" sz="2000" dirty="0" smtClean="0">
                <a:latin typeface="+mj-lt"/>
              </a:rPr>
              <a:t>, 2022)</a:t>
            </a:r>
          </a:p>
          <a:p>
            <a:pPr marL="6985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000" dirty="0">
                <a:latin typeface="+mj-lt"/>
                <a:hlinkClick r:id="rId2"/>
              </a:rPr>
              <a:t>https://</a:t>
            </a:r>
            <a:r>
              <a:rPr lang="sk-SK" sz="2000" dirty="0" smtClean="0">
                <a:latin typeface="+mj-lt"/>
                <a:hlinkClick r:id="rId2"/>
              </a:rPr>
              <a:t>iccs.iea.nl/home.html</a:t>
            </a:r>
            <a:endParaRPr lang="sk-SK" sz="2000" dirty="0" smtClean="0">
              <a:latin typeface="+mj-lt"/>
            </a:endParaRPr>
          </a:p>
          <a:p>
            <a:pPr marL="6985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k-SK" sz="2000" dirty="0">
              <a:latin typeface="+mj-lt"/>
            </a:endParaRPr>
          </a:p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ICILS</a:t>
            </a:r>
            <a:endParaRPr lang="sk-SK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+mj-lt"/>
              </a:rPr>
              <a:t>počítačová gramotnosť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+mj-lt"/>
              </a:rPr>
              <a:t>8. ročník ZŠ, zodpovedajúci ročník 8G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+mj-lt"/>
              </a:rPr>
              <a:t>5-ročný cyklus (2013, </a:t>
            </a:r>
            <a:r>
              <a:rPr lang="sk-SK" sz="2000" strike="sngStrike" dirty="0">
                <a:latin typeface="+mj-lt"/>
              </a:rPr>
              <a:t>2018</a:t>
            </a:r>
            <a:r>
              <a:rPr lang="sk-SK" sz="2000" dirty="0">
                <a:latin typeface="+mj-lt"/>
              </a:rPr>
              <a:t>, 2023??)</a:t>
            </a:r>
          </a:p>
          <a:p>
            <a:pPr marL="6985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000" dirty="0">
                <a:latin typeface="+mj-lt"/>
                <a:hlinkClick r:id="rId3"/>
              </a:rPr>
              <a:t>https://icils.acer.org/</a:t>
            </a:r>
            <a:endParaRPr lang="sk-SK" sz="2000" dirty="0">
              <a:latin typeface="+mj-lt"/>
            </a:endParaRPr>
          </a:p>
          <a:p>
            <a:endParaRPr lang="sk-SK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endParaRPr lang="sk-SK" dirty="0" smtClean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/>
          </a:bodyPr>
          <a:lstStyle/>
          <a:p>
            <a:pPr algn="ctr"/>
            <a:r>
              <a:rPr lang="sk-SK" sz="4000" dirty="0" smtClean="0">
                <a:latin typeface="Arial Rounded MT Bold" panose="020F0704030504030204" pitchFamily="34" charset="0"/>
              </a:rPr>
              <a:t>Základné </a:t>
            </a:r>
            <a:r>
              <a:rPr lang="sk-SK" sz="4000" dirty="0" smtClean="0">
                <a:latin typeface="Arial Rounded MT Bold" panose="020F0704030504030204" pitchFamily="34" charset="0"/>
              </a:rPr>
              <a:t>informácie</a:t>
            </a:r>
            <a:endParaRPr lang="sk-SK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90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400" dirty="0">
                <a:latin typeface="Arial Rounded MT Bold" panose="020F0704030504030204" pitchFamily="34" charset="0"/>
              </a:rPr>
              <a:t>Základné informácie – </a:t>
            </a:r>
            <a:r>
              <a:rPr lang="sk-SK" sz="4400" dirty="0" smtClean="0">
                <a:latin typeface="Arial Rounded MT Bold" panose="020F0704030504030204" pitchFamily="34" charset="0"/>
              </a:rPr>
              <a:t>výber vzorky škôl/žiakov</a:t>
            </a:r>
            <a:r>
              <a:rPr lang="sk-SK" dirty="0" smtClean="0">
                <a:latin typeface="Arial Rounded MT Bold" panose="020F0704030504030204" pitchFamily="34" charset="0"/>
              </a:rPr>
              <a:t> </a:t>
            </a:r>
            <a:endParaRPr lang="sk-SK" dirty="0"/>
          </a:p>
        </p:txBody>
      </p:sp>
      <p:sp>
        <p:nvSpPr>
          <p:cNvPr id="12" name="Zástupný symbol obsah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sk-SK" sz="26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Sampling</a:t>
            </a:r>
            <a:r>
              <a:rPr lang="sk-SK" sz="26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(výber vzorky)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1900" dirty="0">
                <a:latin typeface="+mj-lt"/>
              </a:rPr>
              <a:t>d</a:t>
            </a:r>
            <a:r>
              <a:rPr lang="sk-SK" sz="1900" dirty="0" smtClean="0">
                <a:latin typeface="+mj-lt"/>
              </a:rPr>
              <a:t>vojstupňový </a:t>
            </a:r>
            <a:r>
              <a:rPr lang="sk-SK" sz="1900" dirty="0" smtClean="0">
                <a:latin typeface="+mj-lt"/>
              </a:rPr>
              <a:t>stratifikovaný </a:t>
            </a:r>
            <a:r>
              <a:rPr lang="sk-SK" sz="1900" dirty="0" smtClean="0">
                <a:latin typeface="+mj-lt"/>
              </a:rPr>
              <a:t>výber (škola, trieda)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1900" dirty="0">
                <a:latin typeface="+mj-lt"/>
              </a:rPr>
              <a:t>v</a:t>
            </a:r>
            <a:r>
              <a:rPr lang="sk-SK" sz="1900" dirty="0" smtClean="0">
                <a:latin typeface="+mj-lt"/>
              </a:rPr>
              <a:t>áženie dát</a:t>
            </a:r>
          </a:p>
          <a:p>
            <a:pPr>
              <a:lnSpc>
                <a:spcPct val="200000"/>
              </a:lnSpc>
            </a:pPr>
            <a:r>
              <a:rPr lang="sk-SK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Výsledky štúdií 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1900" dirty="0"/>
              <a:t>Kognitívny test &amp; dotazník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1900" dirty="0"/>
              <a:t>Indexy (napr. zdroje - SES, ....)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1900" dirty="0"/>
              <a:t>Riziková a Top skupina (referenčné úrovne pre každú sledovanú oblasť)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sk-SK" sz="2000" dirty="0" smtClean="0">
              <a:latin typeface="+mj-lt"/>
            </a:endParaRP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sk-SK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258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4325126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Databázy NÚCEM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Národné 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správy, Tematické správy, 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Zbierky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sk-SK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dotazníkové 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položky </a:t>
            </a: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hlinkClick r:id="rId2"/>
              </a:rPr>
              <a:t>https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hlinkClick r:id="rId2"/>
              </a:rPr>
              <a:t>://</a:t>
            </a: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hlinkClick r:id="rId2"/>
              </a:rPr>
              <a:t>www.nucem.sk/sk/merania</a:t>
            </a:r>
            <a:endParaRPr lang="sk-SK" dirty="0" smtClean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954532" lvl="1" indent="-342900">
              <a:buFont typeface="Arial" panose="020B0604020202020204" pitchFamily="34" charset="0"/>
              <a:buChar char="•"/>
            </a:pPr>
            <a:endParaRPr lang="sk-SK" dirty="0" smtClean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954532" lvl="1" indent="-342900">
              <a:buFont typeface="Arial" panose="020B0604020202020204" pitchFamily="34" charset="0"/>
              <a:buChar char="•"/>
            </a:pPr>
            <a:endParaRPr lang="sk-SK" dirty="0" smtClean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endParaRPr lang="sk-SK" dirty="0" smtClean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6985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k-SK" sz="2000" dirty="0">
              <a:latin typeface="+mj-lt"/>
            </a:endParaRPr>
          </a:p>
          <a:p>
            <a:endParaRPr lang="sk-SK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endParaRPr lang="sk-SK" dirty="0" smtClean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/>
          </a:bodyPr>
          <a:lstStyle/>
          <a:p>
            <a:pPr algn="ctr"/>
            <a:r>
              <a:rPr lang="sk-SK" sz="4000" dirty="0" smtClean="0">
                <a:latin typeface="Arial Rounded MT Bold" panose="020F0704030504030204" pitchFamily="34" charset="0"/>
              </a:rPr>
              <a:t>Základné </a:t>
            </a:r>
            <a:r>
              <a:rPr lang="sk-SK" sz="4000" dirty="0" smtClean="0">
                <a:latin typeface="Arial Rounded MT Bold" panose="020F0704030504030204" pitchFamily="34" charset="0"/>
              </a:rPr>
              <a:t>informácie</a:t>
            </a:r>
            <a:endParaRPr lang="sk-SK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/>
          </a:bodyPr>
          <a:lstStyle/>
          <a:p>
            <a:pPr algn="ctr"/>
            <a:r>
              <a:rPr lang="sk-SK" dirty="0" smtClean="0">
                <a:latin typeface="Arial Rounded MT Bold" panose="020F0704030504030204" pitchFamily="34" charset="0"/>
              </a:rPr>
              <a:t>NÚCEM </a:t>
            </a:r>
            <a:endParaRPr lang="sk-SK" dirty="0"/>
          </a:p>
        </p:txBody>
      </p:sp>
      <p:pic>
        <p:nvPicPr>
          <p:cNvPr id="13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32" y="980728"/>
            <a:ext cx="8725041" cy="481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24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/>
          </a:bodyPr>
          <a:lstStyle/>
          <a:p>
            <a:pPr algn="ctr"/>
            <a:r>
              <a:rPr lang="sk-SK" dirty="0" smtClean="0">
                <a:latin typeface="Arial Rounded MT Bold" panose="020F0704030504030204" pitchFamily="34" charset="0"/>
              </a:rPr>
              <a:t>NÚCEM </a:t>
            </a:r>
            <a:endParaRPr lang="sk-SK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5" y="1772816"/>
            <a:ext cx="9023872" cy="316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30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Arial Rounded MT Bold" panose="020F0704030504030204" pitchFamily="34" charset="0"/>
              </a:rPr>
              <a:t>Prezentácia údajov - </a:t>
            </a:r>
            <a:r>
              <a:rPr lang="sk-SK" dirty="0" smtClean="0">
                <a:latin typeface="Arial Rounded MT Bold" panose="020F0704030504030204" pitchFamily="34" charset="0"/>
              </a:rPr>
              <a:t>NÚCEM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65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2615</TotalTime>
  <Words>331</Words>
  <Application>Microsoft Office PowerPoint</Application>
  <PresentationFormat>Prezentácia na obrazovke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Hala</vt:lpstr>
      <vt:lpstr>Medzinárodné merania IEA štúdie   </vt:lpstr>
      <vt:lpstr>Základné informácie</vt:lpstr>
      <vt:lpstr>Základné informácie</vt:lpstr>
      <vt:lpstr>Základné informácie</vt:lpstr>
      <vt:lpstr>Základné informácie – výber vzorky škôl/žiakov </vt:lpstr>
      <vt:lpstr>Základné informácie</vt:lpstr>
      <vt:lpstr>NÚCEM </vt:lpstr>
      <vt:lpstr>NÚCEM </vt:lpstr>
      <vt:lpstr>Prezentácia údajov - NÚCEM </vt:lpstr>
      <vt:lpstr>TIMSS 2015</vt:lpstr>
      <vt:lpstr>Prezentácia údajov - NÚCEM </vt:lpstr>
      <vt:lpstr>Prezentácia údajov - NÚCEM </vt:lpstr>
      <vt:lpstr>Prezentácia údajov - NÚCEM </vt:lpstr>
      <vt:lpstr>Prezentácia údajov - NÚCEM </vt:lpstr>
      <vt:lpstr>Prezentácia údajov - NÚCEM </vt:lpstr>
      <vt:lpstr> Ďakujem za pozornosť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miklovicova</dc:creator>
  <cp:lastModifiedBy>galadova</cp:lastModifiedBy>
  <cp:revision>404</cp:revision>
  <dcterms:created xsi:type="dcterms:W3CDTF">2018-10-08T06:24:30Z</dcterms:created>
  <dcterms:modified xsi:type="dcterms:W3CDTF">2019-03-18T14:47:04Z</dcterms:modified>
</cp:coreProperties>
</file>