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87" r:id="rId3"/>
    <p:sldId id="371" r:id="rId4"/>
    <p:sldId id="408" r:id="rId5"/>
    <p:sldId id="388" r:id="rId6"/>
    <p:sldId id="409" r:id="rId7"/>
    <p:sldId id="410" r:id="rId8"/>
    <p:sldId id="412" r:id="rId9"/>
    <p:sldId id="413" r:id="rId10"/>
    <p:sldId id="414" r:id="rId11"/>
    <p:sldId id="394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3CA"/>
    <a:srgbClr val="CBF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redný štýl 1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Stredný štýl 2 - zvýrazneni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94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3009E-4DC6-4E43-BDD6-8E89BE29134D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0C60D-B840-419C-9222-8856BD2067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572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AAE994-E008-4328-BB53-2FB88D0AB013}" type="datetimeFigureOut">
              <a:rPr lang="sk-SK" smtClean="0"/>
              <a:t>18. 3. 2019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454439-FBEA-44F7-B93E-D2E4C2ED26A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isa@nucem.sk" TargetMode="External"/><Relationship Id="rId2" Type="http://schemas.openxmlformats.org/officeDocument/2006/relationships/hyperlink" Target="http://www.nucem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cem.sk/sk/merania/medzinarodne-merania/pisa/databaza" TargetMode="External"/><Relationship Id="rId2" Type="http://schemas.openxmlformats.org/officeDocument/2006/relationships/hyperlink" Target="http://www.oecd.org/pisa/dat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ucem.sk/sk/merania/medzinarodne-merania/pisa/publikacie" TargetMode="External"/><Relationship Id="rId4" Type="http://schemas.openxmlformats.org/officeDocument/2006/relationships/hyperlink" Target="http://www.oecd.org/pisa/publication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a.nl/da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00472"/>
            <a:ext cx="8424936" cy="1829761"/>
          </a:xfrm>
        </p:spPr>
        <p:txBody>
          <a:bodyPr>
            <a:normAutofit/>
          </a:bodyPr>
          <a:lstStyle/>
          <a:p>
            <a:pPr algn="l"/>
            <a:r>
              <a:rPr lang="sk-SK" sz="4000" dirty="0" smtClean="0"/>
              <a:t>Medzinárodné merania</a:t>
            </a:r>
            <a:br>
              <a:rPr lang="sk-SK" sz="4000" dirty="0" smtClean="0"/>
            </a:br>
            <a:r>
              <a:rPr lang="sk-SK" sz="4000" dirty="0" smtClean="0"/>
              <a:t>		</a:t>
            </a:r>
            <a:endParaRPr lang="sk-SK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005064"/>
            <a:ext cx="7772400" cy="1199704"/>
          </a:xfrm>
        </p:spPr>
        <p:txBody>
          <a:bodyPr>
            <a:normAutofit/>
          </a:bodyPr>
          <a:lstStyle/>
          <a:p>
            <a:r>
              <a:rPr lang="sk-SK" dirty="0" smtClean="0"/>
              <a:t>Jakub Valovič</a:t>
            </a:r>
          </a:p>
          <a:p>
            <a:endParaRPr lang="sk-SK" dirty="0"/>
          </a:p>
          <a:p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949280"/>
            <a:ext cx="2190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miklovicova\AppData\Local\Microsoft\Windows\Temporary Internet Files\Content.IE5\MYLP8IO9\cuestionari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58309"/>
            <a:ext cx="1001688" cy="66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86831"/>
            <a:ext cx="1152128" cy="54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0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NUCEM </a:t>
            </a:r>
            <a:endParaRPr lang="sk-SK" dirty="0"/>
          </a:p>
        </p:txBody>
      </p:sp>
      <p:sp>
        <p:nvSpPr>
          <p:cNvPr id="1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25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Lineárne modely</a:t>
            </a:r>
          </a:p>
          <a:p>
            <a:pPr lvl="1"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Vysvetlenie rozptylu skóre</a:t>
            </a:r>
          </a:p>
          <a:p>
            <a:pPr lvl="1"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Zmeny vo vplyve indexov</a:t>
            </a:r>
          </a:p>
          <a:p>
            <a:pPr lvl="1"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Medzinárodné porovnanie</a:t>
            </a: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Logistické modely</a:t>
            </a:r>
          </a:p>
          <a:p>
            <a:pPr lvl="1">
              <a:lnSpc>
                <a:spcPct val="15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Predikcia diskrétnych premenných – napr. výber školy</a:t>
            </a:r>
          </a:p>
          <a:p>
            <a:pPr>
              <a:lnSpc>
                <a:spcPct val="150000"/>
              </a:lnSpc>
            </a:pPr>
            <a:endParaRPr lang="sk-SK" dirty="0" smtClean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6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420888"/>
            <a:ext cx="7200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Ďakujem za </a:t>
            </a:r>
            <a:r>
              <a:rPr lang="sk-SK" dirty="0" smtClean="0"/>
              <a:t>pozornosť</a:t>
            </a:r>
            <a:r>
              <a:rPr lang="sk-SK" dirty="0" smtClean="0">
                <a:sym typeface="Wingdings" panose="05000000000000000000" pitchFamily="2" charset="2"/>
              </a:rPr>
              <a:t/>
            </a:r>
            <a:br>
              <a:rPr lang="sk-SK" dirty="0" smtClean="0">
                <a:sym typeface="Wingdings" panose="05000000000000000000" pitchFamily="2" charset="2"/>
              </a:rPr>
            </a:b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788024" y="4350003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Národný ústav certifikovaných meraní vzdelávania</a:t>
            </a:r>
            <a:endParaRPr lang="en-US" b="1" dirty="0" smtClean="0"/>
          </a:p>
          <a:p>
            <a:r>
              <a:rPr lang="en-US" dirty="0" err="1" smtClean="0"/>
              <a:t>Žehrianska</a:t>
            </a:r>
            <a:r>
              <a:rPr lang="en-US" dirty="0" smtClean="0"/>
              <a:t> 9, 851 07 Bratislava</a:t>
            </a:r>
          </a:p>
          <a:p>
            <a:r>
              <a:rPr lang="en-US" dirty="0" smtClean="0">
                <a:hlinkClick r:id="rId2"/>
              </a:rPr>
              <a:t>www.nucem.sk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sk-SK" dirty="0" err="1" smtClean="0">
                <a:hlinkClick r:id="rId3"/>
              </a:rPr>
              <a:t>pisa</a:t>
            </a:r>
            <a:r>
              <a:rPr lang="en-US" dirty="0" smtClean="0">
                <a:hlinkClick r:id="rId3"/>
              </a:rPr>
              <a:t>@nucem.sk</a:t>
            </a:r>
            <a:endParaRPr lang="sk-SK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274" y="4226272"/>
            <a:ext cx="2190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1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325126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3-ročný cyklus štúdie PISA – Aká je organizácia merania?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T</a:t>
            </a:r>
            <a:r>
              <a:rPr lang="sk-SK" sz="2200" dirty="0" smtClean="0">
                <a:latin typeface="+mj-lt"/>
              </a:rPr>
              <a:t>vorba </a:t>
            </a:r>
            <a:r>
              <a:rPr lang="sk-SK" sz="2200" dirty="0">
                <a:latin typeface="+mj-lt"/>
              </a:rPr>
              <a:t>a adaptácia testovacích materiálov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err="1">
                <a:latin typeface="+mj-lt"/>
              </a:rPr>
              <a:t>Field</a:t>
            </a:r>
            <a:r>
              <a:rPr lang="sk-SK" sz="2200" dirty="0">
                <a:latin typeface="+mj-lt"/>
              </a:rPr>
              <a:t> trial (pilotné meranie)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Main study (hlavné meranie)</a:t>
            </a:r>
          </a:p>
          <a:p>
            <a:pPr>
              <a:buFontTx/>
              <a:buChar char="-"/>
            </a:pPr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Obsahová stránka testov PISA  - Čo meranie testuje a ako zohľadňuje národné </a:t>
            </a:r>
            <a:r>
              <a:rPr lang="sk-SK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kurikulum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?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 err="1">
                <a:latin typeface="+mj-lt"/>
              </a:rPr>
              <a:t>M</a:t>
            </a:r>
            <a:r>
              <a:rPr lang="sk-SK" sz="2200" dirty="0" err="1" smtClean="0">
                <a:latin typeface="+mj-lt"/>
              </a:rPr>
              <a:t>edzipredmetové</a:t>
            </a:r>
            <a:r>
              <a:rPr lang="sk-SK" sz="2200" dirty="0" smtClean="0">
                <a:latin typeface="+mj-lt"/>
              </a:rPr>
              <a:t> </a:t>
            </a:r>
            <a:r>
              <a:rPr lang="sk-SK" sz="2200" dirty="0" smtClean="0">
                <a:latin typeface="+mj-lt"/>
              </a:rPr>
              <a:t>a </a:t>
            </a:r>
            <a:r>
              <a:rPr lang="sk-SK" sz="2200" dirty="0" err="1" smtClean="0">
                <a:latin typeface="+mj-lt"/>
              </a:rPr>
              <a:t>nadpredmetové</a:t>
            </a:r>
            <a:r>
              <a:rPr lang="sk-SK" sz="2200" dirty="0" smtClean="0">
                <a:latin typeface="+mj-lt"/>
              </a:rPr>
              <a:t> kompetencie - riešenie problémov; kritické myslenie; hodnotenie </a:t>
            </a:r>
            <a:r>
              <a:rPr lang="sk-SK" sz="2200" dirty="0">
                <a:latin typeface="+mj-lt"/>
              </a:rPr>
              <a:t>dôveryhodnosti </a:t>
            </a:r>
            <a:r>
              <a:rPr lang="sk-SK" sz="2200" dirty="0" smtClean="0">
                <a:latin typeface="+mj-lt"/>
              </a:rPr>
              <a:t>zdrojov...</a:t>
            </a:r>
            <a:endParaRPr lang="sk-SK" sz="2200" dirty="0">
              <a:latin typeface="+mj-lt"/>
            </a:endParaRPr>
          </a:p>
          <a:p>
            <a:pPr>
              <a:buFontTx/>
              <a:buChar char="-"/>
            </a:pPr>
            <a:endParaRPr lang="sk-SK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endParaRPr lang="sk-SK" dirty="0" smtClean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sk-SK" sz="4000" dirty="0" smtClean="0">
                <a:latin typeface="Arial Rounded MT Bold" panose="020F0704030504030204" pitchFamily="34" charset="0"/>
              </a:rPr>
              <a:t>Základné informácie – priebeh merania PISA</a:t>
            </a:r>
            <a:endParaRPr lang="sk-SK" sz="4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0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sk-SK" sz="4400" dirty="0">
                <a:latin typeface="Arial Rounded MT Bold" panose="020F0704030504030204" pitchFamily="34" charset="0"/>
              </a:rPr>
              <a:t>Základné informácie – </a:t>
            </a:r>
            <a:r>
              <a:rPr lang="sk-SK" sz="4400" dirty="0" smtClean="0">
                <a:latin typeface="Arial Rounded MT Bold" panose="020F0704030504030204" pitchFamily="34" charset="0"/>
              </a:rPr>
              <a:t>výber vzorky škôl/žiakov</a:t>
            </a:r>
            <a:r>
              <a:rPr lang="sk-SK" dirty="0" smtClean="0">
                <a:latin typeface="Arial Rounded MT Bold" panose="020F0704030504030204" pitchFamily="34" charset="0"/>
              </a:rPr>
              <a:t> </a:t>
            </a:r>
            <a:endParaRPr lang="sk-SK" dirty="0"/>
          </a:p>
        </p:txBody>
      </p:sp>
      <p:sp>
        <p:nvSpPr>
          <p:cNvPr id="12" name="Zástupný symbol obsah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82107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k-SK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Sampling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(výber vzorky)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D</a:t>
            </a:r>
            <a:r>
              <a:rPr lang="sk-SK" sz="2000" dirty="0" smtClean="0">
                <a:latin typeface="+mj-lt"/>
              </a:rPr>
              <a:t>vojstupňový </a:t>
            </a:r>
            <a:r>
              <a:rPr lang="sk-SK" sz="2000" dirty="0" smtClean="0">
                <a:latin typeface="+mj-lt"/>
              </a:rPr>
              <a:t>stratifikovaný výber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latin typeface="+mj-lt"/>
              </a:rPr>
              <a:t>V</a:t>
            </a:r>
            <a:r>
              <a:rPr lang="sk-SK" sz="2000" dirty="0" smtClean="0">
                <a:latin typeface="+mj-lt"/>
              </a:rPr>
              <a:t>áženie dát</a:t>
            </a:r>
            <a:endParaRPr lang="sk-SK" sz="2000" dirty="0" smtClean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k-S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25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sk-SK" sz="4400" dirty="0">
                <a:latin typeface="Arial Rounded MT Bold" panose="020F0704030504030204" pitchFamily="34" charset="0"/>
              </a:rPr>
              <a:t>Základné informácie – </a:t>
            </a:r>
            <a:r>
              <a:rPr lang="sk-SK" sz="4400" dirty="0" smtClean="0">
                <a:latin typeface="Arial Rounded MT Bold" panose="020F0704030504030204" pitchFamily="34" charset="0"/>
              </a:rPr>
              <a:t>skórovanie položiek</a:t>
            </a:r>
            <a:r>
              <a:rPr lang="sk-SK" dirty="0" smtClean="0">
                <a:latin typeface="Arial Rounded MT Bold" panose="020F0704030504030204" pitchFamily="34" charset="0"/>
              </a:rPr>
              <a:t> </a:t>
            </a:r>
            <a:endParaRPr lang="sk-SK" dirty="0"/>
          </a:p>
        </p:txBody>
      </p:sp>
      <p:sp>
        <p:nvSpPr>
          <p:cNvPr id="12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2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Skóre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000" dirty="0" err="1" smtClean="0">
                <a:latin typeface="+mj-lt"/>
              </a:rPr>
              <a:t>Item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response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theory</a:t>
            </a:r>
            <a:r>
              <a:rPr lang="sk-SK" sz="2000" dirty="0" smtClean="0">
                <a:latin typeface="+mj-lt"/>
              </a:rPr>
              <a:t> (IRT</a:t>
            </a:r>
            <a:r>
              <a:rPr lang="sk-SK" sz="2000" dirty="0" smtClean="0">
                <a:latin typeface="+mj-lt"/>
              </a:rPr>
              <a:t>)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000" dirty="0" err="1" smtClean="0">
                <a:latin typeface="+mj-lt"/>
              </a:rPr>
              <a:t>Plausible</a:t>
            </a:r>
            <a:r>
              <a:rPr lang="sk-SK" sz="2000" dirty="0" smtClean="0">
                <a:latin typeface="+mj-lt"/>
              </a:rPr>
              <a:t> </a:t>
            </a:r>
            <a:r>
              <a:rPr lang="sk-SK" sz="2000" dirty="0" err="1" smtClean="0">
                <a:latin typeface="+mj-lt"/>
              </a:rPr>
              <a:t>values</a:t>
            </a:r>
            <a:endParaRPr lang="sk-SK" sz="2000" dirty="0" smtClean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000" dirty="0" smtClean="0">
                <a:latin typeface="+mj-lt"/>
              </a:rPr>
              <a:t>Prechod na adaptívne testovanie („ľahké“ a „ťažké“ súbory položiek), „</a:t>
            </a:r>
            <a:r>
              <a:rPr lang="sk-SK" sz="2000" dirty="0" err="1" smtClean="0">
                <a:latin typeface="+mj-lt"/>
              </a:rPr>
              <a:t>testlety</a:t>
            </a:r>
            <a:r>
              <a:rPr lang="sk-SK" sz="2000" dirty="0" smtClean="0">
                <a:latin typeface="+mj-lt"/>
              </a:rPr>
              <a:t>“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k-SK" sz="2000" dirty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k-SK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06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informácie – spracovanie údajov, výstupy</a:t>
            </a:r>
            <a:endParaRPr lang="en-US" dirty="0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325126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Dostupné údaje zo všetkých cyklov štúdie PISA (</a:t>
            </a:r>
            <a:r>
              <a:rPr lang="sk-SK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online</a:t>
            </a: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)</a:t>
            </a: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D</a:t>
            </a:r>
            <a:r>
              <a:rPr lang="sk-SK" sz="2200" dirty="0" smtClean="0">
                <a:latin typeface="+mj-lt"/>
              </a:rPr>
              <a:t>atabázy </a:t>
            </a:r>
            <a:r>
              <a:rPr lang="sk-SK" sz="2200" dirty="0">
                <a:latin typeface="+mj-lt"/>
              </a:rPr>
              <a:t>OECD, NUCEM (slovenské „výsledky</a:t>
            </a:r>
            <a:r>
              <a:rPr lang="sk-SK" sz="2200" dirty="0" smtClean="0">
                <a:latin typeface="+mj-lt"/>
              </a:rPr>
              <a:t>“)</a:t>
            </a:r>
          </a:p>
          <a:p>
            <a:pPr marL="954532" lvl="1" indent="-342900">
              <a:buFont typeface="Arial" panose="020B0604020202020204" pitchFamily="34" charset="0"/>
              <a:buChar char="•"/>
            </a:pPr>
            <a:r>
              <a:rPr lang="sk-SK" sz="1800" dirty="0">
                <a:latin typeface="+mj-lt"/>
                <a:hlinkClick r:id="rId2"/>
              </a:rPr>
              <a:t>http://www.oecd.org/pisa/data</a:t>
            </a:r>
            <a:r>
              <a:rPr lang="sk-SK" sz="1800" dirty="0" smtClean="0">
                <a:latin typeface="+mj-lt"/>
                <a:hlinkClick r:id="rId2"/>
              </a:rPr>
              <a:t>/</a:t>
            </a:r>
            <a:endParaRPr lang="sk-SK" sz="1800" dirty="0" smtClean="0">
              <a:latin typeface="+mj-lt"/>
            </a:endParaRPr>
          </a:p>
          <a:p>
            <a:pPr marL="954532" lvl="1" indent="-342900">
              <a:buFont typeface="Arial" panose="020B0604020202020204" pitchFamily="34" charset="0"/>
              <a:buChar char="•"/>
            </a:pPr>
            <a:r>
              <a:rPr lang="sk-SK" sz="1800" dirty="0">
                <a:latin typeface="+mj-lt"/>
                <a:hlinkClick r:id="rId3"/>
              </a:rPr>
              <a:t>https://</a:t>
            </a:r>
            <a:r>
              <a:rPr lang="sk-SK" sz="1800" dirty="0" smtClean="0">
                <a:latin typeface="+mj-lt"/>
                <a:hlinkClick r:id="rId3"/>
              </a:rPr>
              <a:t>www.nucem.sk/sk/merania/medzinarodne-merania/pisa/databaza</a:t>
            </a:r>
            <a:endParaRPr lang="sk-SK" sz="1800" dirty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Správa OECD (</a:t>
            </a:r>
            <a:r>
              <a:rPr lang="sk-SK" sz="2200" dirty="0" err="1">
                <a:latin typeface="+mj-lt"/>
              </a:rPr>
              <a:t>Volumes</a:t>
            </a:r>
            <a:r>
              <a:rPr lang="sk-SK" sz="2200" dirty="0">
                <a:latin typeface="+mj-lt"/>
              </a:rPr>
              <a:t>) </a:t>
            </a:r>
            <a:endParaRPr lang="sk-SK" sz="2200" dirty="0" smtClean="0">
              <a:latin typeface="+mj-lt"/>
            </a:endParaRPr>
          </a:p>
          <a:p>
            <a:pPr marL="954532" lvl="1" indent="-342900">
              <a:buFont typeface="Arial" panose="020B0604020202020204" pitchFamily="34" charset="0"/>
              <a:buChar char="•"/>
            </a:pPr>
            <a:r>
              <a:rPr lang="sk-SK" sz="1800" dirty="0">
                <a:latin typeface="+mj-lt"/>
                <a:hlinkClick r:id="rId4"/>
              </a:rPr>
              <a:t>http://www.oecd.org/pisa/publications</a:t>
            </a:r>
            <a:r>
              <a:rPr lang="sk-SK" sz="1800" dirty="0" smtClean="0">
                <a:latin typeface="+mj-lt"/>
                <a:hlinkClick r:id="rId4"/>
              </a:rPr>
              <a:t>/</a:t>
            </a:r>
            <a:endParaRPr lang="sk-SK" sz="1800" dirty="0">
              <a:latin typeface="+mj-lt"/>
            </a:endParaRPr>
          </a:p>
          <a:p>
            <a:pPr marL="698500" indent="-342900"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Národné správy, Tematické správy, dotazníkové položky (NUCEM)  </a:t>
            </a:r>
            <a:endParaRPr lang="sk-SK" sz="2200" dirty="0" smtClean="0">
              <a:latin typeface="+mj-lt"/>
            </a:endParaRPr>
          </a:p>
          <a:p>
            <a:pPr marL="954532" lvl="1" indent="-342900">
              <a:buFont typeface="Arial" panose="020B0604020202020204" pitchFamily="34" charset="0"/>
              <a:buChar char="•"/>
            </a:pPr>
            <a:r>
              <a:rPr lang="sk-SK" sz="1800" dirty="0">
                <a:latin typeface="+mj-lt"/>
                <a:hlinkClick r:id="rId5"/>
              </a:rPr>
              <a:t>https://</a:t>
            </a:r>
            <a:r>
              <a:rPr lang="sk-SK" sz="1800" dirty="0" smtClean="0">
                <a:latin typeface="+mj-lt"/>
                <a:hlinkClick r:id="rId5"/>
              </a:rPr>
              <a:t>www.nucem.sk/sk/merania/medzinarodne-merania/pisa/publikacie</a:t>
            </a:r>
            <a:endParaRPr lang="sk-SK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25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informácie – spracovanie údajov, výstupy</a:t>
            </a:r>
            <a:endParaRPr lang="en-US" dirty="0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32512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Technické detaily spracovania údajov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IDB </a:t>
            </a:r>
            <a:r>
              <a:rPr lang="sk-SK" sz="2200" dirty="0" err="1">
                <a:latin typeface="+mj-lt"/>
              </a:rPr>
              <a:t>analyzer</a:t>
            </a:r>
            <a:r>
              <a:rPr lang="sk-SK" sz="2200" dirty="0">
                <a:latin typeface="+mj-lt"/>
              </a:rPr>
              <a:t> </a:t>
            </a:r>
            <a:endParaRPr lang="sk-SK" sz="2200" dirty="0" smtClean="0">
              <a:latin typeface="+mj-lt"/>
            </a:endParaRPr>
          </a:p>
          <a:p>
            <a:pPr marL="954532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1800" dirty="0">
                <a:latin typeface="+mj-lt"/>
                <a:hlinkClick r:id="rId2"/>
              </a:rPr>
              <a:t>https://</a:t>
            </a:r>
            <a:r>
              <a:rPr lang="sk-SK" sz="1800" dirty="0" smtClean="0">
                <a:latin typeface="+mj-lt"/>
                <a:hlinkClick r:id="rId2"/>
              </a:rPr>
              <a:t>www.iea.nl/data</a:t>
            </a:r>
            <a:endParaRPr lang="sk-SK" sz="2200" dirty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SPSS 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Možnosti </a:t>
            </a:r>
            <a:r>
              <a:rPr lang="sk-SK" sz="2200" dirty="0" err="1">
                <a:latin typeface="+mj-lt"/>
              </a:rPr>
              <a:t>bootstrap</a:t>
            </a:r>
            <a:r>
              <a:rPr lang="sk-SK" sz="2200" dirty="0">
                <a:latin typeface="+mj-lt"/>
              </a:rPr>
              <a:t>/</a:t>
            </a:r>
            <a:r>
              <a:rPr lang="sk-SK" sz="2200" dirty="0" err="1">
                <a:latin typeface="+mj-lt"/>
              </a:rPr>
              <a:t>monte</a:t>
            </a:r>
            <a:r>
              <a:rPr lang="sk-SK" sz="2200" dirty="0">
                <a:latin typeface="+mj-lt"/>
              </a:rPr>
              <a:t> </a:t>
            </a:r>
            <a:r>
              <a:rPr lang="sk-SK" sz="2200" dirty="0" err="1">
                <a:latin typeface="+mj-lt"/>
              </a:rPr>
              <a:t>carlo</a:t>
            </a:r>
            <a:endParaRPr lang="sk-SK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13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Základné informácie – spracovanie údajov, výstupy</a:t>
            </a:r>
            <a:endParaRPr lang="en-US" dirty="0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432512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Výsledky štúdie PISA</a:t>
            </a: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Kognitívny </a:t>
            </a:r>
            <a:r>
              <a:rPr lang="sk-SK" sz="2200" dirty="0" smtClean="0">
                <a:latin typeface="+mj-lt"/>
              </a:rPr>
              <a:t>test </a:t>
            </a:r>
            <a:r>
              <a:rPr lang="sk-SK" sz="2200" dirty="0" smtClean="0">
                <a:latin typeface="+mj-lt"/>
              </a:rPr>
              <a:t>&amp; dotazník</a:t>
            </a:r>
            <a:endParaRPr lang="sk-SK" sz="2200" dirty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 smtClean="0">
                <a:latin typeface="+mj-lt"/>
              </a:rPr>
              <a:t>Indexy </a:t>
            </a:r>
            <a:r>
              <a:rPr lang="sk-SK" sz="2200" dirty="0" smtClean="0">
                <a:latin typeface="+mj-lt"/>
              </a:rPr>
              <a:t>(napr. ESCS, ....)</a:t>
            </a:r>
            <a:endParaRPr lang="sk-SK" sz="2200" dirty="0">
              <a:latin typeface="+mj-lt"/>
            </a:endParaRPr>
          </a:p>
          <a:p>
            <a:pPr marL="6985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latin typeface="+mj-lt"/>
              </a:rPr>
              <a:t>R</a:t>
            </a:r>
            <a:r>
              <a:rPr lang="sk-SK" sz="2200" dirty="0" smtClean="0">
                <a:latin typeface="+mj-lt"/>
              </a:rPr>
              <a:t>iziková </a:t>
            </a:r>
            <a:r>
              <a:rPr lang="sk-SK" sz="2200" dirty="0" smtClean="0">
                <a:latin typeface="+mj-lt"/>
              </a:rPr>
              <a:t>skupina (referenčné úrovne pre každú sledovanú oblasť)</a:t>
            </a:r>
            <a:endParaRPr lang="sk-SK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35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Priloha_1_Vysledky_krajin_PISA_2015.pdf - Adobe Acrobat Pro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" t="13697" r="3221" b="6679"/>
          <a:stretch/>
        </p:blipFill>
        <p:spPr>
          <a:xfrm>
            <a:off x="302259" y="1196752"/>
            <a:ext cx="8564544" cy="5548045"/>
          </a:xfrm>
          <a:prstGeom prst="rect">
            <a:avLst/>
          </a:prstGeom>
        </p:spPr>
      </p:pic>
      <p:sp>
        <p:nvSpPr>
          <p:cNvPr id="5" name="Rectangle 6"/>
          <p:cNvSpPr/>
          <p:nvPr/>
        </p:nvSpPr>
        <p:spPr>
          <a:xfrm>
            <a:off x="3801616" y="5631166"/>
            <a:ext cx="2143140" cy="135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Rectangle 7"/>
          <p:cNvSpPr/>
          <p:nvPr/>
        </p:nvSpPr>
        <p:spPr>
          <a:xfrm>
            <a:off x="1060368" y="5877272"/>
            <a:ext cx="2143140" cy="257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Rectangle 8"/>
          <p:cNvSpPr/>
          <p:nvPr/>
        </p:nvSpPr>
        <p:spPr>
          <a:xfrm>
            <a:off x="6615852" y="6251246"/>
            <a:ext cx="2143140" cy="1300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99943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NUCEM </a:t>
            </a:r>
            <a:endParaRPr lang="sk-SK" dirty="0"/>
          </a:p>
        </p:txBody>
      </p:sp>
      <p:sp>
        <p:nvSpPr>
          <p:cNvPr id="9" name="Rectangle 7"/>
          <p:cNvSpPr/>
          <p:nvPr/>
        </p:nvSpPr>
        <p:spPr>
          <a:xfrm>
            <a:off x="395536" y="4077072"/>
            <a:ext cx="2807972" cy="108012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Rectangle 7"/>
          <p:cNvSpPr/>
          <p:nvPr/>
        </p:nvSpPr>
        <p:spPr>
          <a:xfrm>
            <a:off x="3176957" y="3645024"/>
            <a:ext cx="2767799" cy="136815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7"/>
          <p:cNvSpPr/>
          <p:nvPr/>
        </p:nvSpPr>
        <p:spPr>
          <a:xfrm>
            <a:off x="5927981" y="4229472"/>
            <a:ext cx="2807972" cy="54006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624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63272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Arial Rounded MT Bold" panose="020F0704030504030204" pitchFamily="34" charset="0"/>
              </a:rPr>
              <a:t>Prezentácia údajov - NUCEM </a:t>
            </a:r>
            <a:endParaRPr lang="sk-SK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7200800" cy="257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25126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Identifikácia rizikovej a TOP skupiny vo všetkých sledovaných oblastiach</a:t>
            </a:r>
          </a:p>
        </p:txBody>
      </p:sp>
    </p:spTree>
    <p:extLst>
      <p:ext uri="{BB962C8B-B14F-4D97-AF65-F5344CB8AC3E}">
        <p14:creationId xmlns:p14="http://schemas.microsoft.com/office/powerpoint/2010/main" val="1271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2522</TotalTime>
  <Words>276</Words>
  <Application>Microsoft Office PowerPoint</Application>
  <PresentationFormat>Prezentácia na obrazovke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Hala</vt:lpstr>
      <vt:lpstr>Medzinárodné merania   </vt:lpstr>
      <vt:lpstr>Základné informácie – priebeh merania PISA</vt:lpstr>
      <vt:lpstr>Základné informácie – výber vzorky škôl/žiakov </vt:lpstr>
      <vt:lpstr>Základné informácie – skórovanie položiek </vt:lpstr>
      <vt:lpstr>Základné informácie – spracovanie údajov, výstupy</vt:lpstr>
      <vt:lpstr>Základné informácie – spracovanie údajov, výstupy</vt:lpstr>
      <vt:lpstr>Základné informácie – spracovanie údajov, výstupy</vt:lpstr>
      <vt:lpstr>Prezentácia údajov - NUCEM </vt:lpstr>
      <vt:lpstr>Prezentácia údajov - NUCEM </vt:lpstr>
      <vt:lpstr>Prezentácia údajov - NUCEM </vt:lpstr>
      <vt:lpstr> Ďakujem za pozornosť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miklovicova</dc:creator>
  <cp:lastModifiedBy>valovic</cp:lastModifiedBy>
  <cp:revision>394</cp:revision>
  <dcterms:created xsi:type="dcterms:W3CDTF">2018-10-08T06:24:30Z</dcterms:created>
  <dcterms:modified xsi:type="dcterms:W3CDTF">2019-03-18T10:41:47Z</dcterms:modified>
</cp:coreProperties>
</file>